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84" r:id="rId3"/>
    <p:sldId id="326" r:id="rId4"/>
    <p:sldId id="327" r:id="rId5"/>
    <p:sldId id="328" r:id="rId6"/>
    <p:sldId id="329" r:id="rId7"/>
    <p:sldId id="330" r:id="rId8"/>
    <p:sldId id="331" r:id="rId9"/>
    <p:sldId id="332" r:id="rId10"/>
    <p:sldId id="339" r:id="rId11"/>
    <p:sldId id="333" r:id="rId12"/>
    <p:sldId id="334" r:id="rId13"/>
    <p:sldId id="335" r:id="rId14"/>
    <p:sldId id="336" r:id="rId15"/>
    <p:sldId id="337" r:id="rId16"/>
    <p:sldId id="338" r:id="rId17"/>
    <p:sldId id="340" r:id="rId18"/>
    <p:sldId id="341" r:id="rId19"/>
    <p:sldId id="342" r:id="rId20"/>
    <p:sldId id="343" r:id="rId21"/>
    <p:sldId id="344" r:id="rId22"/>
    <p:sldId id="345" r:id="rId23"/>
    <p:sldId id="346" r:id="rId24"/>
    <p:sldId id="347" r:id="rId25"/>
    <p:sldId id="348" r:id="rId26"/>
    <p:sldId id="349" r:id="rId27"/>
    <p:sldId id="350" r:id="rId28"/>
    <p:sldId id="351" r:id="rId29"/>
    <p:sldId id="352" r:id="rId30"/>
    <p:sldId id="353" r:id="rId31"/>
    <p:sldId id="354" r:id="rId32"/>
    <p:sldId id="355" r:id="rId33"/>
    <p:sldId id="356" r:id="rId34"/>
    <p:sldId id="282"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B251"/>
    <a:srgbClr val="43516A"/>
    <a:srgbClr val="0090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36" autoAdjust="0"/>
    <p:restoredTop sz="94660"/>
  </p:normalViewPr>
  <p:slideViewPr>
    <p:cSldViewPr snapToGrid="0">
      <p:cViewPr varScale="1">
        <p:scale>
          <a:sx n="87" d="100"/>
          <a:sy n="87" d="100"/>
        </p:scale>
        <p:origin x="595" y="67"/>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7/13/2022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it-IT"/>
              <a:t>Fare clic per modificare lo stile del titolo dello schema</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it-IT"/>
              <a:t>Fare clic sull'icona per inserire un'immagine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18C79C5D-2A6F-F04D-97DA-BEF2467B64E4}" type="datetimeFigureOut">
              <a:rPr lang="en-US" dirty="0"/>
              <a:pPr/>
              <a:t>7/13/2022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8DFA1846-DA80-1C48-A609-854EA85C59AD}" type="datetimeFigureOut">
              <a:rPr lang="en-US" dirty="0"/>
              <a:pPr/>
              <a:t>7/13/2022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it-IT"/>
              <a:t>Fare clic per modificare lo stile del titolo dello schema</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it-IT"/>
              <a:t>Fare clic per modificare gli stili del testo dello schema</a:t>
            </a:r>
          </a:p>
        </p:txBody>
      </p:sp>
      <p:sp>
        <p:nvSpPr>
          <p:cNvPr id="2" name="Date Placeholder 1"/>
          <p:cNvSpPr>
            <a:spLocks noGrp="1"/>
          </p:cNvSpPr>
          <p:nvPr>
            <p:ph type="dt" sz="half" idx="10"/>
          </p:nvPr>
        </p:nvSpPr>
        <p:spPr/>
        <p:txBody>
          <a:bodyPr/>
          <a:lstStyle/>
          <a:p>
            <a:fld id="{FBF54567-0DE4-3F47-BF90-CB84690072F9}" type="datetimeFigureOut">
              <a:rPr lang="en-US" dirty="0"/>
              <a:pPr/>
              <a:t>7/13/2022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7/13/2022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7/13/2022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11" name="Freeform 6"/>
          <p:cNvSpPr/>
          <p:nvPr/>
        </p:nvSpPr>
        <p:spPr bwMode="auto">
          <a:xfrm>
            <a:off x="0" y="0"/>
            <a:ext cx="12192000" cy="872836"/>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hasCustomPrompt="1"/>
          </p:nvPr>
        </p:nvSpPr>
        <p:spPr>
          <a:xfrm>
            <a:off x="637410" y="8959"/>
            <a:ext cx="10571998" cy="636773"/>
          </a:xfrm>
        </p:spPr>
        <p:txBody>
          <a:bodyPr/>
          <a:lstStyle>
            <a:lvl1pPr>
              <a:defRPr/>
            </a:lvl1pPr>
          </a:lstStyle>
          <a:p>
            <a:r>
              <a:rPr lang="it-IT" dirty="0"/>
              <a:t>Fare clic per modificare lo stile del titolo</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7/13/2022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8DFA1846-DA80-1C48-A609-854EA85C59AD}" type="datetimeFigureOut">
              <a:rPr lang="en-US" dirty="0"/>
              <a:pPr/>
              <a:t>7/13/2022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7/13/2022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7/13/2022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7/13/2022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7/13/2022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it-IT"/>
              <a:t>Fare clic per modificare lo stile del titolo dello schema</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D0DF5E60-9974-AC48-9591-99C2BB44B7CF}" type="datetimeFigureOut">
              <a:rPr lang="en-US" dirty="0"/>
              <a:pPr/>
              <a:t>7/13/2022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it-IT"/>
              <a:t>Fare clic per modificare lo stile del titolo dello schema</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it-IT"/>
              <a:t>Fare clic sull'icona per inserire un'immagine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7/13/2022</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7/13/2022</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esa.int/spaceinimages/Images/2005/06/Altimetry-derived_mean_dynamic_topography"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nsidc.org/cryosphere/seaice/study/active_remote_sensing.html"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www.geoimage.com.au/" TargetMode="External"/><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hyperlink" Target="http://commons.wikimedia.org/wiki/File:Atmospheric_electromagnetic_opacity.svg"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hyperlink" Target="http://www.cscrs.itu.edu.tr/assets/downloads/PleiadesUserGuide.pdf"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www.cscrs.itu.edu.tr/assets/downloads/PleiadesUserGuide.pdf" TargetMode="External"/><Relationship Id="rId1" Type="http://schemas.openxmlformats.org/officeDocument/2006/relationships/slideLayout" Target="../slideLayouts/slideLayout2.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0E0965-2739-425D-B22F-6D1A85B4A91C}"/>
              </a:ext>
            </a:extLst>
          </p:cNvPr>
          <p:cNvSpPr>
            <a:spLocks noGrp="1"/>
          </p:cNvSpPr>
          <p:nvPr>
            <p:ph type="ctrTitle"/>
          </p:nvPr>
        </p:nvSpPr>
        <p:spPr/>
        <p:txBody>
          <a:bodyPr/>
          <a:lstStyle/>
          <a:p>
            <a:r>
              <a:rPr lang="en-GB" dirty="0"/>
              <a:t>Earth Observation</a:t>
            </a:r>
            <a:endParaRPr lang="it-IT" dirty="0"/>
          </a:p>
        </p:txBody>
      </p:sp>
      <p:sp>
        <p:nvSpPr>
          <p:cNvPr id="3" name="Sottotitolo 2">
            <a:extLst>
              <a:ext uri="{FF2B5EF4-FFF2-40B4-BE49-F238E27FC236}">
                <a16:creationId xmlns:a16="http://schemas.microsoft.com/office/drawing/2014/main" id="{29EE212E-596B-439E-AF10-4EF2432AC770}"/>
              </a:ext>
            </a:extLst>
          </p:cNvPr>
          <p:cNvSpPr>
            <a:spLocks noGrp="1"/>
          </p:cNvSpPr>
          <p:nvPr>
            <p:ph type="subTitle" idx="1"/>
          </p:nvPr>
        </p:nvSpPr>
        <p:spPr>
          <a:xfrm>
            <a:off x="810001" y="5280846"/>
            <a:ext cx="10572000" cy="1158053"/>
          </a:xfrm>
        </p:spPr>
        <p:txBody>
          <a:bodyPr>
            <a:normAutofit/>
          </a:bodyPr>
          <a:lstStyle/>
          <a:p>
            <a:r>
              <a:rPr lang="it-IT" dirty="0"/>
              <a:t>Laura </a:t>
            </a:r>
            <a:r>
              <a:rPr lang="it-IT" dirty="0" err="1"/>
              <a:t>Giustarini</a:t>
            </a:r>
            <a:r>
              <a:rPr lang="it-IT" dirty="0"/>
              <a:t> </a:t>
            </a:r>
            <a:r>
              <a:rPr lang="it-IT" u="sng" dirty="0"/>
              <a:t>13/07/2022</a:t>
            </a:r>
          </a:p>
          <a:p>
            <a:endParaRPr lang="it-IT" dirty="0"/>
          </a:p>
          <a:p>
            <a:endParaRPr lang="it-IT" dirty="0"/>
          </a:p>
        </p:txBody>
      </p:sp>
      <p:pic>
        <p:nvPicPr>
          <p:cNvPr id="6" name="Immagine 5">
            <a:extLst>
              <a:ext uri="{FF2B5EF4-FFF2-40B4-BE49-F238E27FC236}">
                <a16:creationId xmlns:a16="http://schemas.microsoft.com/office/drawing/2014/main" id="{DD2C42B7-5D68-46E9-8AB5-BED66233D72F}"/>
              </a:ext>
            </a:extLst>
          </p:cNvPr>
          <p:cNvPicPr>
            <a:picLocks noChangeAspect="1"/>
          </p:cNvPicPr>
          <p:nvPr/>
        </p:nvPicPr>
        <p:blipFill>
          <a:blip r:embed="rId2"/>
          <a:stretch>
            <a:fillRect/>
          </a:stretch>
        </p:blipFill>
        <p:spPr>
          <a:xfrm>
            <a:off x="64644" y="-195608"/>
            <a:ext cx="5715000" cy="2857500"/>
          </a:xfrm>
          <a:prstGeom prst="rect">
            <a:avLst/>
          </a:prstGeom>
        </p:spPr>
      </p:pic>
    </p:spTree>
    <p:extLst>
      <p:ext uri="{BB962C8B-B14F-4D97-AF65-F5344CB8AC3E}">
        <p14:creationId xmlns:p14="http://schemas.microsoft.com/office/powerpoint/2010/main" val="712298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Pan-sharpened images</a:t>
            </a:r>
          </a:p>
        </p:txBody>
      </p:sp>
      <p:sp>
        <p:nvSpPr>
          <p:cNvPr id="3" name="Segnaposto contenuto 2"/>
          <p:cNvSpPr>
            <a:spLocks noGrp="1"/>
          </p:cNvSpPr>
          <p:nvPr>
            <p:ph idx="1"/>
          </p:nvPr>
        </p:nvSpPr>
        <p:spPr>
          <a:xfrm>
            <a:off x="323411" y="800101"/>
            <a:ext cx="11573313" cy="2628899"/>
          </a:xfrm>
        </p:spPr>
        <p:txBody>
          <a:bodyPr>
            <a:normAutofit/>
          </a:bodyPr>
          <a:lstStyle/>
          <a:p>
            <a:pPr algn="just"/>
            <a:r>
              <a:rPr lang="en-GB" sz="2000" dirty="0"/>
              <a:t>Pan-sharpening is the process of </a:t>
            </a:r>
            <a:r>
              <a:rPr lang="en-GB" sz="2000" b="1" dirty="0"/>
              <a:t>merging</a:t>
            </a:r>
            <a:r>
              <a:rPr lang="en-GB" sz="2000" dirty="0"/>
              <a:t> </a:t>
            </a:r>
            <a:r>
              <a:rPr lang="en-US" sz="2000" dirty="0"/>
              <a:t>multi-spectral images with panchromatic images to provide high resolution </a:t>
            </a:r>
            <a:r>
              <a:rPr lang="en-US" sz="2000" dirty="0" err="1"/>
              <a:t>coloured</a:t>
            </a:r>
            <a:r>
              <a:rPr lang="en-US" sz="2000" dirty="0"/>
              <a:t> images.</a:t>
            </a:r>
          </a:p>
          <a:p>
            <a:pPr algn="just"/>
            <a:r>
              <a:rPr lang="en-US" sz="2000" b="1" dirty="0"/>
              <a:t>Improved spatial resolution </a:t>
            </a:r>
            <a:r>
              <a:rPr lang="en-US" sz="2000" dirty="0"/>
              <a:t>(from pan-chromatic image)</a:t>
            </a:r>
          </a:p>
          <a:p>
            <a:pPr algn="just"/>
            <a:r>
              <a:rPr lang="en-US" sz="2000" b="1" dirty="0"/>
              <a:t>Improved spectral resolution </a:t>
            </a:r>
            <a:r>
              <a:rPr lang="en-US" sz="2000" dirty="0"/>
              <a:t>(from multi-spectral image)</a:t>
            </a:r>
            <a:endParaRPr lang="en-GB" sz="2000" dirty="0"/>
          </a:p>
          <a:p>
            <a:pPr marL="0" indent="0" algn="just">
              <a:buNone/>
            </a:pPr>
            <a:endParaRPr lang="en-GB" dirty="0"/>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3646" y="3034159"/>
            <a:ext cx="9722256" cy="2468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Segnaposto contenuto 2"/>
          <p:cNvSpPr txBox="1">
            <a:spLocks/>
          </p:cNvSpPr>
          <p:nvPr/>
        </p:nvSpPr>
        <p:spPr>
          <a:xfrm>
            <a:off x="4800118" y="5633018"/>
            <a:ext cx="2760492" cy="26596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a:t>Pan-chromatic image</a:t>
            </a:r>
          </a:p>
        </p:txBody>
      </p:sp>
      <p:sp>
        <p:nvSpPr>
          <p:cNvPr id="11" name="Segnaposto contenuto 2"/>
          <p:cNvSpPr txBox="1">
            <a:spLocks/>
          </p:cNvSpPr>
          <p:nvPr/>
        </p:nvSpPr>
        <p:spPr>
          <a:xfrm>
            <a:off x="1496738" y="5633018"/>
            <a:ext cx="2760492" cy="26596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a:t>Multi-spectral image</a:t>
            </a:r>
          </a:p>
        </p:txBody>
      </p:sp>
      <p:sp>
        <p:nvSpPr>
          <p:cNvPr id="12" name="Segnaposto contenuto 2"/>
          <p:cNvSpPr txBox="1">
            <a:spLocks/>
          </p:cNvSpPr>
          <p:nvPr/>
        </p:nvSpPr>
        <p:spPr>
          <a:xfrm>
            <a:off x="8381898" y="5633018"/>
            <a:ext cx="2760492" cy="26596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600" dirty="0"/>
              <a:t>Pan-sharpened image</a:t>
            </a:r>
          </a:p>
        </p:txBody>
      </p:sp>
    </p:spTree>
    <p:extLst>
      <p:ext uri="{BB962C8B-B14F-4D97-AF65-F5344CB8AC3E}">
        <p14:creationId xmlns:p14="http://schemas.microsoft.com/office/powerpoint/2010/main" val="3574118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Hyper-spectral images</a:t>
            </a:r>
          </a:p>
        </p:txBody>
      </p:sp>
      <p:sp>
        <p:nvSpPr>
          <p:cNvPr id="3" name="Segnaposto contenuto 2"/>
          <p:cNvSpPr>
            <a:spLocks noGrp="1"/>
          </p:cNvSpPr>
          <p:nvPr>
            <p:ph idx="1"/>
          </p:nvPr>
        </p:nvSpPr>
        <p:spPr>
          <a:xfrm>
            <a:off x="323411" y="800101"/>
            <a:ext cx="11573313" cy="2628899"/>
          </a:xfrm>
        </p:spPr>
        <p:txBody>
          <a:bodyPr>
            <a:normAutofit/>
          </a:bodyPr>
          <a:lstStyle/>
          <a:p>
            <a:pPr algn="just"/>
            <a:r>
              <a:rPr lang="en-US" sz="2000" dirty="0"/>
              <a:t>They represent a measure of light intensity in a nearly-continuous spectrum, acquiring light intensity on a large number (typically </a:t>
            </a:r>
            <a:r>
              <a:rPr lang="en-US" sz="2000" b="1" dirty="0"/>
              <a:t>a few tens to several hundred</a:t>
            </a:r>
            <a:r>
              <a:rPr lang="en-US" sz="2000" dirty="0"/>
              <a:t>) of </a:t>
            </a:r>
            <a:r>
              <a:rPr lang="en-US" sz="2000" b="1" dirty="0"/>
              <a:t>contiguous narrow spectral bands</a:t>
            </a:r>
            <a:r>
              <a:rPr lang="en-US" sz="2000" dirty="0"/>
              <a:t>.</a:t>
            </a:r>
          </a:p>
          <a:p>
            <a:pPr algn="just"/>
            <a:r>
              <a:rPr lang="en-US" sz="2000" dirty="0"/>
              <a:t>The high spectral resolution of a hyperspectral imager allows for detection, identification and quantification of surface materials, as well as </a:t>
            </a:r>
            <a:r>
              <a:rPr lang="en-US" sz="2000" b="1" dirty="0"/>
              <a:t>inferring biological and chemical processes</a:t>
            </a:r>
            <a:r>
              <a:rPr lang="en-US" sz="2000" dirty="0"/>
              <a:t>. </a:t>
            </a:r>
          </a:p>
          <a:p>
            <a:pPr marL="0" indent="0" algn="just">
              <a:buNone/>
            </a:pPr>
            <a:endParaRPr lang="en-GB" dirty="0"/>
          </a:p>
        </p:txBody>
      </p:sp>
      <p:pic>
        <p:nvPicPr>
          <p:cNvPr id="9" name="Picture 4" descr="corn variet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1819" y="2931018"/>
            <a:ext cx="5585754" cy="3819260"/>
          </a:xfrm>
          <a:prstGeom prst="rect">
            <a:avLst/>
          </a:prstGeom>
          <a:noFill/>
          <a:extLst>
            <a:ext uri="{909E8E84-426E-40DD-AFC4-6F175D3DCCD1}">
              <a14:hiddenFill xmlns:a14="http://schemas.microsoft.com/office/drawing/2010/main">
                <a:solidFill>
                  <a:srgbClr val="FFFFFF"/>
                </a:solidFill>
              </a14:hiddenFill>
            </a:ext>
          </a:extLst>
        </p:spPr>
      </p:pic>
      <p:sp>
        <p:nvSpPr>
          <p:cNvPr id="10" name="Rettangolo 9"/>
          <p:cNvSpPr/>
          <p:nvPr/>
        </p:nvSpPr>
        <p:spPr>
          <a:xfrm>
            <a:off x="8405075" y="6547990"/>
            <a:ext cx="1149674" cy="215444"/>
          </a:xfrm>
          <a:prstGeom prst="rect">
            <a:avLst/>
          </a:prstGeom>
        </p:spPr>
        <p:txBody>
          <a:bodyPr wrap="none">
            <a:spAutoFit/>
          </a:bodyPr>
          <a:lstStyle/>
          <a:p>
            <a:r>
              <a:rPr lang="it-IT" sz="800" dirty="0" err="1"/>
              <a:t>Different</a:t>
            </a:r>
            <a:r>
              <a:rPr lang="it-IT" sz="800" dirty="0"/>
              <a:t> </a:t>
            </a:r>
            <a:r>
              <a:rPr lang="it-IT" sz="800" dirty="0" err="1"/>
              <a:t>corn</a:t>
            </a:r>
            <a:r>
              <a:rPr lang="it-IT" sz="800" dirty="0"/>
              <a:t> </a:t>
            </a:r>
            <a:r>
              <a:rPr lang="it-IT" sz="800" dirty="0" err="1"/>
              <a:t>varieties</a:t>
            </a:r>
            <a:endParaRPr lang="en-GB" sz="800" dirty="0"/>
          </a:p>
        </p:txBody>
      </p:sp>
    </p:spTree>
    <p:extLst>
      <p:ext uri="{BB962C8B-B14F-4D97-AF65-F5344CB8AC3E}">
        <p14:creationId xmlns:p14="http://schemas.microsoft.com/office/powerpoint/2010/main" val="1997347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ACTIVE IMAGERY</a:t>
            </a:r>
          </a:p>
        </p:txBody>
      </p:sp>
      <p:sp>
        <p:nvSpPr>
          <p:cNvPr id="3" name="Segnaposto contenuto 2"/>
          <p:cNvSpPr>
            <a:spLocks noGrp="1"/>
          </p:cNvSpPr>
          <p:nvPr>
            <p:ph idx="1"/>
          </p:nvPr>
        </p:nvSpPr>
        <p:spPr>
          <a:xfrm>
            <a:off x="323411" y="800101"/>
            <a:ext cx="11573313" cy="4367892"/>
          </a:xfrm>
        </p:spPr>
        <p:txBody>
          <a:bodyPr>
            <a:normAutofit/>
          </a:bodyPr>
          <a:lstStyle/>
          <a:p>
            <a:pPr algn="just"/>
            <a:r>
              <a:rPr lang="en-GB" sz="2000" dirty="0"/>
              <a:t>Instruments </a:t>
            </a:r>
            <a:r>
              <a:rPr lang="en-US" sz="2000" dirty="0"/>
              <a:t>are composed of a </a:t>
            </a:r>
            <a:r>
              <a:rPr lang="en-US" sz="2000" b="1" dirty="0"/>
              <a:t>transmitter</a:t>
            </a:r>
            <a:r>
              <a:rPr lang="en-US" sz="2000" dirty="0"/>
              <a:t> that sends out a specific electromagnetic signal and of a </a:t>
            </a:r>
            <a:r>
              <a:rPr lang="en-US" sz="2000" b="1" dirty="0"/>
              <a:t>receiver</a:t>
            </a:r>
            <a:r>
              <a:rPr lang="en-US" sz="2000" dirty="0"/>
              <a:t> to capture the interaction of the signal with the Earth’s surface.</a:t>
            </a:r>
          </a:p>
          <a:p>
            <a:pPr algn="just"/>
            <a:endParaRPr lang="en-GB" sz="2000" dirty="0"/>
          </a:p>
          <a:p>
            <a:pPr algn="just"/>
            <a:r>
              <a:rPr lang="en-GB" sz="2000" dirty="0"/>
              <a:t>Active imagery do </a:t>
            </a:r>
            <a:r>
              <a:rPr lang="en-GB" sz="2000" b="1" dirty="0"/>
              <a:t>not depend on solar illumination</a:t>
            </a:r>
            <a:r>
              <a:rPr lang="en-GB" sz="2000" dirty="0"/>
              <a:t>.</a:t>
            </a:r>
          </a:p>
          <a:p>
            <a:pPr algn="just"/>
            <a:endParaRPr lang="en-GB" sz="2000" dirty="0"/>
          </a:p>
          <a:p>
            <a:pPr algn="just"/>
            <a:r>
              <a:rPr lang="en-GB" sz="2000" dirty="0"/>
              <a:t>Types of active imagery:</a:t>
            </a:r>
          </a:p>
          <a:p>
            <a:pPr lvl="1" algn="just"/>
            <a:r>
              <a:rPr lang="en-GB" dirty="0"/>
              <a:t>Synthetic Aperture Radar (SAR)</a:t>
            </a:r>
          </a:p>
          <a:p>
            <a:pPr lvl="1" algn="just"/>
            <a:r>
              <a:rPr lang="it-IT" dirty="0"/>
              <a:t>Light </a:t>
            </a:r>
            <a:r>
              <a:rPr lang="it-IT" dirty="0" err="1"/>
              <a:t>Detection</a:t>
            </a:r>
            <a:r>
              <a:rPr lang="it-IT" dirty="0"/>
              <a:t> And </a:t>
            </a:r>
            <a:r>
              <a:rPr lang="it-IT" dirty="0" err="1"/>
              <a:t>Ranging</a:t>
            </a:r>
            <a:r>
              <a:rPr lang="it-IT" dirty="0"/>
              <a:t> (Lidar)</a:t>
            </a:r>
          </a:p>
          <a:p>
            <a:pPr lvl="1" algn="just"/>
            <a:r>
              <a:rPr lang="en-GB" dirty="0"/>
              <a:t>Radar altimeter</a:t>
            </a:r>
          </a:p>
          <a:p>
            <a:pPr lvl="1" algn="just"/>
            <a:r>
              <a:rPr lang="en-GB" dirty="0"/>
              <a:t>Radar </a:t>
            </a:r>
            <a:r>
              <a:rPr lang="en-GB" dirty="0" err="1"/>
              <a:t>scatterometer</a:t>
            </a:r>
            <a:endParaRPr lang="en-GB" dirty="0"/>
          </a:p>
          <a:p>
            <a:pPr marL="0" indent="0" algn="just">
              <a:buNone/>
            </a:pPr>
            <a:endParaRPr lang="en-GB" dirty="0"/>
          </a:p>
        </p:txBody>
      </p:sp>
    </p:spTree>
    <p:extLst>
      <p:ext uri="{BB962C8B-B14F-4D97-AF65-F5344CB8AC3E}">
        <p14:creationId xmlns:p14="http://schemas.microsoft.com/office/powerpoint/2010/main" val="3242017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SAR (1/3)</a:t>
            </a:r>
          </a:p>
        </p:txBody>
      </p:sp>
      <p:sp>
        <p:nvSpPr>
          <p:cNvPr id="3" name="Segnaposto contenuto 2"/>
          <p:cNvSpPr>
            <a:spLocks noGrp="1"/>
          </p:cNvSpPr>
          <p:nvPr>
            <p:ph idx="1"/>
          </p:nvPr>
        </p:nvSpPr>
        <p:spPr>
          <a:xfrm>
            <a:off x="323411" y="800101"/>
            <a:ext cx="11573313" cy="2122713"/>
          </a:xfrm>
        </p:spPr>
        <p:txBody>
          <a:bodyPr>
            <a:normAutofit/>
          </a:bodyPr>
          <a:lstStyle/>
          <a:p>
            <a:pPr algn="just"/>
            <a:r>
              <a:rPr lang="en-US" sz="2000" dirty="0"/>
              <a:t>This instrument </a:t>
            </a:r>
            <a:r>
              <a:rPr lang="en-US" sz="2000" b="1" dirty="0"/>
              <a:t>transmits electromagnetic pulses </a:t>
            </a:r>
            <a:r>
              <a:rPr lang="en-US" sz="2000" dirty="0"/>
              <a:t>towards the Earth’s surface where they are reflected or scattered by the surface features. The instrument’s antenna can </a:t>
            </a:r>
            <a:r>
              <a:rPr lang="en-US" sz="2000" b="1" dirty="0"/>
              <a:t>detect and record the return pulses</a:t>
            </a:r>
            <a:r>
              <a:rPr lang="en-US" sz="2000" dirty="0"/>
              <a:t>. The </a:t>
            </a:r>
            <a:r>
              <a:rPr lang="en-US" sz="2000" b="1" dirty="0"/>
              <a:t>intensity</a:t>
            </a:r>
            <a:r>
              <a:rPr lang="en-US" sz="2000" dirty="0"/>
              <a:t> of the return pulse and the </a:t>
            </a:r>
            <a:r>
              <a:rPr lang="en-US" sz="2000" b="1" dirty="0"/>
              <a:t>time</a:t>
            </a:r>
            <a:r>
              <a:rPr lang="en-US" sz="2000" dirty="0"/>
              <a:t> it takes to arrive back at the antenna are used to generate SAR imagery.</a:t>
            </a:r>
          </a:p>
          <a:p>
            <a:pPr algn="just"/>
            <a:endParaRPr lang="en-GB" sz="2000" dirty="0"/>
          </a:p>
          <a:p>
            <a:pPr marL="0" indent="0" algn="just">
              <a:buNone/>
            </a:pPr>
            <a:endParaRPr lang="en-GB" dirty="0"/>
          </a:p>
        </p:txBody>
      </p:sp>
      <p:sp>
        <p:nvSpPr>
          <p:cNvPr id="4" name="Segnaposto contenuto 2"/>
          <p:cNvSpPr txBox="1">
            <a:spLocks/>
          </p:cNvSpPr>
          <p:nvPr/>
        </p:nvSpPr>
        <p:spPr>
          <a:xfrm>
            <a:off x="323412" y="2443924"/>
            <a:ext cx="4406530" cy="3034163"/>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gn="just"/>
            <a:r>
              <a:rPr lang="en-US" sz="2000" dirty="0"/>
              <a:t>It is </a:t>
            </a:r>
            <a:r>
              <a:rPr lang="en-US" sz="2000" b="1" dirty="0"/>
              <a:t>insensitive</a:t>
            </a:r>
            <a:r>
              <a:rPr lang="en-US" sz="2000" dirty="0"/>
              <a:t> to the day/night cycle and most of the time to the meteorological conditions, including clouds (shorter wavelength signals such as X-band can be degraded by heavy intense rain cells).</a:t>
            </a:r>
          </a:p>
          <a:p>
            <a:pPr algn="just"/>
            <a:endParaRPr lang="en-GB" sz="2000" dirty="0"/>
          </a:p>
          <a:p>
            <a:pPr marL="0" indent="0" algn="just">
              <a:buFont typeface="Wingdings 2" charset="2"/>
              <a:buNone/>
            </a:pPr>
            <a:endParaRPr lang="en-GB" dirty="0"/>
          </a:p>
        </p:txBody>
      </p:sp>
      <p:pic>
        <p:nvPicPr>
          <p:cNvPr id="6" name="Picture 4" descr="https://business.esa.int/sites/business/files/resize/figure6-780x50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5050" y="2524847"/>
            <a:ext cx="6179223" cy="4000650"/>
          </a:xfrm>
          <a:prstGeom prst="rect">
            <a:avLst/>
          </a:prstGeom>
          <a:noFill/>
          <a:extLst>
            <a:ext uri="{909E8E84-426E-40DD-AFC4-6F175D3DCCD1}">
              <a14:hiddenFill xmlns:a14="http://schemas.microsoft.com/office/drawing/2010/main">
                <a:solidFill>
                  <a:srgbClr val="FFFFFF"/>
                </a:solidFill>
              </a14:hiddenFill>
            </a:ext>
          </a:extLst>
        </p:spPr>
      </p:pic>
      <p:sp>
        <p:nvSpPr>
          <p:cNvPr id="7" name="Rettangolo 6"/>
          <p:cNvSpPr/>
          <p:nvPr/>
        </p:nvSpPr>
        <p:spPr>
          <a:xfrm>
            <a:off x="7418045" y="6525497"/>
            <a:ext cx="4572000" cy="215444"/>
          </a:xfrm>
          <a:prstGeom prst="rect">
            <a:avLst/>
          </a:prstGeom>
        </p:spPr>
        <p:txBody>
          <a:bodyPr>
            <a:spAutoFit/>
          </a:bodyPr>
          <a:lstStyle/>
          <a:p>
            <a:r>
              <a:rPr lang="en-US" sz="800" dirty="0"/>
              <a:t>Example of SAR imagery for monitoring formation of Icebergs (Source: ESA ENVISAT)</a:t>
            </a:r>
            <a:endParaRPr lang="en-GB" sz="800" dirty="0"/>
          </a:p>
        </p:txBody>
      </p:sp>
    </p:spTree>
    <p:extLst>
      <p:ext uri="{BB962C8B-B14F-4D97-AF65-F5344CB8AC3E}">
        <p14:creationId xmlns:p14="http://schemas.microsoft.com/office/powerpoint/2010/main" val="7804436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SAR (2/3)</a:t>
            </a:r>
          </a:p>
        </p:txBody>
      </p:sp>
      <p:sp>
        <p:nvSpPr>
          <p:cNvPr id="3" name="Segnaposto contenuto 2"/>
          <p:cNvSpPr>
            <a:spLocks noGrp="1"/>
          </p:cNvSpPr>
          <p:nvPr>
            <p:ph idx="1"/>
          </p:nvPr>
        </p:nvSpPr>
        <p:spPr>
          <a:xfrm>
            <a:off x="323411" y="800101"/>
            <a:ext cx="11573313" cy="3347356"/>
          </a:xfrm>
        </p:spPr>
        <p:txBody>
          <a:bodyPr>
            <a:normAutofit/>
          </a:bodyPr>
          <a:lstStyle/>
          <a:p>
            <a:pPr algn="just"/>
            <a:r>
              <a:rPr lang="en-GB" sz="2000" dirty="0"/>
              <a:t>Wavelength determines how the radar signal interacts with the surface and how far a signal can penetrate into a medium, such as a forest or other land cover types such as soil and ice.</a:t>
            </a:r>
          </a:p>
          <a:p>
            <a:pPr algn="just"/>
            <a:r>
              <a:rPr lang="en-GB" sz="2000" dirty="0"/>
              <a:t>An X-band radar (wavelength of </a:t>
            </a:r>
            <a:r>
              <a:rPr lang="it-IT" sz="2000" dirty="0"/>
              <a:t>~</a:t>
            </a:r>
            <a:r>
              <a:rPr lang="en-GB" sz="2000" dirty="0"/>
              <a:t>3 cm) has very little capability to penetrate into broadleaf forest, and mostly interacts with leaves at the top of the tree canopy. </a:t>
            </a:r>
          </a:p>
          <a:p>
            <a:pPr algn="just"/>
            <a:r>
              <a:rPr lang="en-GB" sz="2000" dirty="0"/>
              <a:t> An L-band signal (wavelength of about </a:t>
            </a:r>
            <a:r>
              <a:rPr lang="it-IT" sz="2000" dirty="0"/>
              <a:t>~</a:t>
            </a:r>
            <a:r>
              <a:rPr lang="en-GB" sz="2000" dirty="0"/>
              <a:t>24 cm) penetrates into a forest and gest more interactions between the radar signal and large branches or tree trunks. </a:t>
            </a:r>
          </a:p>
          <a:p>
            <a:pPr algn="just"/>
            <a:endParaRPr lang="en-GB" sz="2000" dirty="0"/>
          </a:p>
          <a:p>
            <a:pPr marL="0" indent="0" algn="just">
              <a:buNone/>
            </a:pPr>
            <a:endParaRPr lang="en-GB" dirty="0"/>
          </a:p>
        </p:txBody>
      </p:sp>
      <p:pic>
        <p:nvPicPr>
          <p:cNvPr id="8" name="Picture 22">
            <a:extLst>
              <a:ext uri="{FF2B5EF4-FFF2-40B4-BE49-F238E27FC236}">
                <a16:creationId xmlns:a16="http://schemas.microsoft.com/office/drawing/2014/main" id="{FB41CC10-3417-3F88-1432-3317878EC0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824" y="4065614"/>
            <a:ext cx="10637355" cy="2393405"/>
          </a:xfrm>
          <a:prstGeom prst="rect">
            <a:avLst/>
          </a:prstGeom>
          <a:ln>
            <a:noFill/>
          </a:ln>
          <a:effectLst>
            <a:softEdge rad="112500"/>
          </a:effectLst>
        </p:spPr>
      </p:pic>
    </p:spTree>
    <p:extLst>
      <p:ext uri="{BB962C8B-B14F-4D97-AF65-F5344CB8AC3E}">
        <p14:creationId xmlns:p14="http://schemas.microsoft.com/office/powerpoint/2010/main" val="517984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SAR (3/3)</a:t>
            </a:r>
          </a:p>
        </p:txBody>
      </p:sp>
      <p:sp>
        <p:nvSpPr>
          <p:cNvPr id="3" name="Segnaposto contenuto 2"/>
          <p:cNvSpPr>
            <a:spLocks noGrp="1"/>
          </p:cNvSpPr>
          <p:nvPr>
            <p:ph idx="1"/>
          </p:nvPr>
        </p:nvSpPr>
        <p:spPr>
          <a:xfrm>
            <a:off x="323411" y="800101"/>
            <a:ext cx="11573313" cy="2490106"/>
          </a:xfrm>
        </p:spPr>
        <p:txBody>
          <a:bodyPr>
            <a:normAutofit/>
          </a:bodyPr>
          <a:lstStyle/>
          <a:p>
            <a:pPr marL="0" indent="0" algn="just">
              <a:buNone/>
            </a:pPr>
            <a:r>
              <a:rPr lang="en-US" sz="2000" dirty="0"/>
              <a:t>Applications include:</a:t>
            </a:r>
          </a:p>
          <a:p>
            <a:pPr algn="just"/>
            <a:r>
              <a:rPr lang="en-US" sz="2000" dirty="0"/>
              <a:t>Flood mapping (day/night and through clouds)</a:t>
            </a:r>
          </a:p>
          <a:p>
            <a:pPr algn="just"/>
            <a:r>
              <a:rPr lang="en-US" sz="2000" dirty="0"/>
              <a:t>Deformation mapping: earthquakes, landslides</a:t>
            </a:r>
          </a:p>
          <a:p>
            <a:pPr algn="just"/>
            <a:r>
              <a:rPr lang="en-US" sz="2000" dirty="0"/>
              <a:t>DEM creation</a:t>
            </a:r>
          </a:p>
          <a:p>
            <a:pPr algn="just"/>
            <a:endParaRPr lang="en-GB" sz="2000" dirty="0"/>
          </a:p>
          <a:p>
            <a:pPr marL="0" indent="0" algn="just">
              <a:buNone/>
            </a:pPr>
            <a:endParaRPr lang="en-GB" dirty="0"/>
          </a:p>
        </p:txBody>
      </p:sp>
      <p:pic>
        <p:nvPicPr>
          <p:cNvPr id="5" name="Picture 2" descr="Examples of SAR based snow map and flood inundation map based on SAR...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197" y="2712080"/>
            <a:ext cx="3687096" cy="3600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asf.alaska.edu/wp-content/uploads/2019/03/november_sm-0x600.gif"/>
          <p:cNvPicPr>
            <a:picLocks noChangeAspect="1" noChangeArrowheads="1"/>
          </p:cNvPicPr>
          <p:nvPr/>
        </p:nvPicPr>
        <p:blipFill rotWithShape="1">
          <a:blip r:embed="rId3">
            <a:extLst>
              <a:ext uri="{28A0092B-C50C-407E-A947-70E740481C1C}">
                <a14:useLocalDpi xmlns:a14="http://schemas.microsoft.com/office/drawing/2010/main" val="0"/>
              </a:ext>
            </a:extLst>
          </a:blip>
          <a:srcRect t="7280"/>
          <a:stretch/>
        </p:blipFill>
        <p:spPr bwMode="auto">
          <a:xfrm>
            <a:off x="4985286" y="2712080"/>
            <a:ext cx="5823956" cy="36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2989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LiDAR (Light Detection And Ranging)</a:t>
            </a:r>
          </a:p>
        </p:txBody>
      </p:sp>
      <p:sp>
        <p:nvSpPr>
          <p:cNvPr id="3" name="Segnaposto contenuto 2"/>
          <p:cNvSpPr>
            <a:spLocks noGrp="1"/>
          </p:cNvSpPr>
          <p:nvPr>
            <p:ph idx="1"/>
          </p:nvPr>
        </p:nvSpPr>
        <p:spPr>
          <a:xfrm>
            <a:off x="323411" y="800101"/>
            <a:ext cx="11573313" cy="2490106"/>
          </a:xfrm>
        </p:spPr>
        <p:txBody>
          <a:bodyPr>
            <a:normAutofit/>
          </a:bodyPr>
          <a:lstStyle/>
          <a:p>
            <a:pPr algn="just"/>
            <a:r>
              <a:rPr lang="en-US" sz="2000" dirty="0"/>
              <a:t>It uses the same principle as SAR but works in the </a:t>
            </a:r>
            <a:r>
              <a:rPr lang="en-US" sz="2000" b="1" dirty="0"/>
              <a:t>IR, visible or UV wavelengths</a:t>
            </a:r>
            <a:r>
              <a:rPr lang="en-US" sz="2000" dirty="0"/>
              <a:t>.</a:t>
            </a:r>
          </a:p>
          <a:p>
            <a:pPr algn="just"/>
            <a:r>
              <a:rPr lang="en-US" sz="2000" dirty="0" err="1"/>
              <a:t>Lidars</a:t>
            </a:r>
            <a:r>
              <a:rPr lang="en-US" sz="2000" dirty="0"/>
              <a:t> are used for precise measurement of </a:t>
            </a:r>
            <a:r>
              <a:rPr lang="en-US" sz="2000" b="1" dirty="0"/>
              <a:t>topographic features</a:t>
            </a:r>
            <a:r>
              <a:rPr lang="en-US" sz="2000" dirty="0"/>
              <a:t>, monitoring growth or decline of glaciers, profiling clouds, measuring winds, studying aerosols and quantifying various </a:t>
            </a:r>
            <a:r>
              <a:rPr lang="en-US" sz="2000" b="1" dirty="0"/>
              <a:t>atmospheric components</a:t>
            </a:r>
            <a:r>
              <a:rPr lang="en-US" sz="2000" dirty="0"/>
              <a:t>.</a:t>
            </a:r>
            <a:endParaRPr lang="en-GB" sz="2000" dirty="0"/>
          </a:p>
          <a:p>
            <a:pPr algn="just"/>
            <a:endParaRPr lang="en-GB" sz="2000" dirty="0"/>
          </a:p>
          <a:p>
            <a:pPr marL="0" indent="0" algn="just">
              <a:buNone/>
            </a:pPr>
            <a:endParaRPr lang="en-GB" dirty="0"/>
          </a:p>
        </p:txBody>
      </p:sp>
      <p:pic>
        <p:nvPicPr>
          <p:cNvPr id="1026" name="Picture 2" descr="https://www.meteorologicaltechnologyinternational.com/wp-content/uploads/2020/02/2.-globe-plot-hires-690p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390" y="3489097"/>
            <a:ext cx="6667500" cy="31908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opographical map of Johnson’s Reef from NASA’s Experimental Advanced Airborne Research Lidar (EAARL) in June 2003. Source: NASA/USGS, public doma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624" y="2604406"/>
            <a:ext cx="5238360" cy="213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37192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Radar Altimeter</a:t>
            </a:r>
          </a:p>
        </p:txBody>
      </p:sp>
      <p:sp>
        <p:nvSpPr>
          <p:cNvPr id="3" name="Segnaposto contenuto 2"/>
          <p:cNvSpPr>
            <a:spLocks noGrp="1"/>
          </p:cNvSpPr>
          <p:nvPr>
            <p:ph idx="1"/>
          </p:nvPr>
        </p:nvSpPr>
        <p:spPr>
          <a:xfrm>
            <a:off x="323411" y="800101"/>
            <a:ext cx="11573313" cy="2122713"/>
          </a:xfrm>
        </p:spPr>
        <p:txBody>
          <a:bodyPr>
            <a:normAutofit/>
          </a:bodyPr>
          <a:lstStyle/>
          <a:p>
            <a:pPr algn="just"/>
            <a:r>
              <a:rPr lang="en-US" sz="2000" dirty="0"/>
              <a:t>It uses the ranging capability of radar to measure the </a:t>
            </a:r>
            <a:r>
              <a:rPr lang="en-US" sz="2000" b="1" dirty="0"/>
              <a:t>surface topography </a:t>
            </a:r>
            <a:r>
              <a:rPr lang="en-US" sz="2000" dirty="0"/>
              <a:t>profile along the satellite track. They provide precise measurements of a satellite's height above the ocean by </a:t>
            </a:r>
            <a:r>
              <a:rPr lang="en-US" sz="2000" b="1" dirty="0"/>
              <a:t>measuring the time interval between the transmission and reception</a:t>
            </a:r>
            <a:r>
              <a:rPr lang="en-US" sz="2000" dirty="0"/>
              <a:t> of very short electromagnetic pulses.</a:t>
            </a:r>
          </a:p>
          <a:p>
            <a:pPr algn="just"/>
            <a:endParaRPr lang="en-GB" sz="2000" dirty="0"/>
          </a:p>
          <a:p>
            <a:pPr marL="0" indent="0" algn="just">
              <a:buNone/>
            </a:pPr>
            <a:endParaRPr lang="en-GB" dirty="0"/>
          </a:p>
        </p:txBody>
      </p:sp>
      <p:sp>
        <p:nvSpPr>
          <p:cNvPr id="4" name="Segnaposto contenuto 2"/>
          <p:cNvSpPr txBox="1">
            <a:spLocks/>
          </p:cNvSpPr>
          <p:nvPr/>
        </p:nvSpPr>
        <p:spPr>
          <a:xfrm>
            <a:off x="323411" y="1856116"/>
            <a:ext cx="6967295" cy="3532333"/>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gn="just"/>
            <a:r>
              <a:rPr lang="en-US" sz="2000" dirty="0"/>
              <a:t>Parameters that may be inferred are time-varying sea-surface height (ocean topography), the lateral extent of sea ice and altitude of large icebergs above sea level, as well as the topography of land and ice sheets, and even that of the sea floor, sea-surface wind speeds and significant wave heights.</a:t>
            </a:r>
            <a:endParaRPr lang="en-GB" sz="2000" dirty="0"/>
          </a:p>
          <a:p>
            <a:pPr algn="just"/>
            <a:endParaRPr lang="en-GB" sz="2000" dirty="0"/>
          </a:p>
          <a:p>
            <a:pPr marL="0" indent="0" algn="just">
              <a:buFont typeface="Wingdings 2" charset="2"/>
              <a:buNone/>
            </a:pPr>
            <a:endParaRPr lang="en-GB" dirty="0"/>
          </a:p>
        </p:txBody>
      </p:sp>
      <p:pic>
        <p:nvPicPr>
          <p:cNvPr id="8" name="Picture 2" descr="https://business.esa.int/sites/business/files/Altimetry-derived%20mean%20dynamic%20topograph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6457" y="2181878"/>
            <a:ext cx="4274436" cy="4274436"/>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3567794" y="6642556"/>
            <a:ext cx="9209314" cy="215444"/>
          </a:xfrm>
          <a:prstGeom prst="rect">
            <a:avLst/>
          </a:prstGeom>
        </p:spPr>
        <p:txBody>
          <a:bodyPr wrap="square">
            <a:spAutoFit/>
          </a:bodyPr>
          <a:lstStyle/>
          <a:p>
            <a:r>
              <a:rPr lang="en-US" sz="800" dirty="0"/>
              <a:t>Altimetry-derived mean dynamic topography (Source: </a:t>
            </a:r>
            <a:r>
              <a:rPr lang="en-US" sz="800" dirty="0">
                <a:hlinkClick r:id="rId3"/>
              </a:rPr>
              <a:t>http://www.esa.int/spaceinimages/Images/2005/06/Altimetry-derived_mean_dynamic_topography</a:t>
            </a:r>
            <a:r>
              <a:rPr lang="en-US" sz="800" dirty="0"/>
              <a:t>; Copyright CLS)</a:t>
            </a:r>
            <a:endParaRPr lang="en-GB" sz="800" dirty="0"/>
          </a:p>
        </p:txBody>
      </p:sp>
    </p:spTree>
    <p:extLst>
      <p:ext uri="{BB962C8B-B14F-4D97-AF65-F5344CB8AC3E}">
        <p14:creationId xmlns:p14="http://schemas.microsoft.com/office/powerpoint/2010/main" val="39661684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Radar </a:t>
            </a:r>
            <a:r>
              <a:rPr lang="en-GB" dirty="0" err="1"/>
              <a:t>Scatterometer</a:t>
            </a:r>
            <a:endParaRPr lang="en-GB" dirty="0"/>
          </a:p>
        </p:txBody>
      </p:sp>
      <p:sp>
        <p:nvSpPr>
          <p:cNvPr id="3" name="Segnaposto contenuto 2"/>
          <p:cNvSpPr>
            <a:spLocks noGrp="1"/>
          </p:cNvSpPr>
          <p:nvPr>
            <p:ph idx="1"/>
          </p:nvPr>
        </p:nvSpPr>
        <p:spPr>
          <a:xfrm>
            <a:off x="323411" y="800101"/>
            <a:ext cx="11573313" cy="2637063"/>
          </a:xfrm>
        </p:spPr>
        <p:txBody>
          <a:bodyPr>
            <a:normAutofit/>
          </a:bodyPr>
          <a:lstStyle/>
          <a:p>
            <a:pPr algn="just"/>
            <a:r>
              <a:rPr lang="en-US" sz="2000" dirty="0"/>
              <a:t>A radar </a:t>
            </a:r>
            <a:r>
              <a:rPr lang="en-US" sz="2000" dirty="0" err="1"/>
              <a:t>scatterometer</a:t>
            </a:r>
            <a:r>
              <a:rPr lang="en-US" sz="2000" dirty="0"/>
              <a:t> is a </a:t>
            </a:r>
            <a:r>
              <a:rPr lang="en-US" sz="2000" b="1" dirty="0"/>
              <a:t>microwave radar sensor </a:t>
            </a:r>
            <a:r>
              <a:rPr lang="en-US" sz="2000" dirty="0"/>
              <a:t>used to measure the reflection or scattering effect produced while scanning the surface of the Earth from an aircraft or a satellite. It provides a measure of </a:t>
            </a:r>
            <a:r>
              <a:rPr lang="en-US" sz="2000" b="1" dirty="0"/>
              <a:t>wind speed and direction</a:t>
            </a:r>
            <a:r>
              <a:rPr lang="en-US" sz="2000" dirty="0"/>
              <a:t> </a:t>
            </a:r>
            <a:r>
              <a:rPr lang="en-US" sz="2000" b="1" dirty="0"/>
              <a:t>near the sea surface</a:t>
            </a:r>
            <a:r>
              <a:rPr lang="en-US" sz="2000" dirty="0"/>
              <a:t>.</a:t>
            </a:r>
          </a:p>
          <a:p>
            <a:pPr algn="just"/>
            <a:r>
              <a:rPr lang="en-US" sz="2000" dirty="0"/>
              <a:t>Radar </a:t>
            </a:r>
            <a:r>
              <a:rPr lang="en-US" sz="2000" dirty="0" err="1"/>
              <a:t>scatterometer</a:t>
            </a:r>
            <a:r>
              <a:rPr lang="en-US" sz="2000" dirty="0"/>
              <a:t> data are important sources of information for Numerical Weather Prediction (NWP), oceanography and climate studies.</a:t>
            </a:r>
          </a:p>
          <a:p>
            <a:pPr algn="just"/>
            <a:endParaRPr lang="en-GB" sz="2000" dirty="0"/>
          </a:p>
          <a:p>
            <a:pPr marL="0" indent="0" algn="just">
              <a:buNone/>
            </a:pPr>
            <a:endParaRPr lang="en-GB" dirty="0"/>
          </a:p>
        </p:txBody>
      </p:sp>
      <p:sp>
        <p:nvSpPr>
          <p:cNvPr id="4" name="Segnaposto contenuto 2"/>
          <p:cNvSpPr txBox="1">
            <a:spLocks/>
          </p:cNvSpPr>
          <p:nvPr/>
        </p:nvSpPr>
        <p:spPr>
          <a:xfrm>
            <a:off x="323411" y="2223496"/>
            <a:ext cx="6967295" cy="3532333"/>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gn="just"/>
            <a:r>
              <a:rPr lang="en-US" sz="2000" dirty="0"/>
              <a:t>Radar </a:t>
            </a:r>
            <a:r>
              <a:rPr lang="en-US" sz="2000" dirty="0" err="1"/>
              <a:t>scatterometers</a:t>
            </a:r>
            <a:r>
              <a:rPr lang="en-US" sz="2000" dirty="0"/>
              <a:t> can also provide information such as sea ice cover.  Sea ice typically reflects more of the radar energy emitted by the sensor than the surrounding ocean, so it appears brighter in a radar </a:t>
            </a:r>
            <a:r>
              <a:rPr lang="en-US" sz="2000" dirty="0" err="1"/>
              <a:t>scatterometer</a:t>
            </a:r>
            <a:r>
              <a:rPr lang="en-US" sz="2000" dirty="0"/>
              <a:t> image.</a:t>
            </a:r>
            <a:endParaRPr lang="en-GB" sz="2000" dirty="0"/>
          </a:p>
          <a:p>
            <a:pPr algn="just"/>
            <a:endParaRPr lang="en-GB" sz="2000" dirty="0"/>
          </a:p>
          <a:p>
            <a:pPr marL="0" indent="0" algn="just">
              <a:buFont typeface="Wingdings 2" charset="2"/>
              <a:buNone/>
            </a:pPr>
            <a:endParaRPr lang="en-GB" dirty="0"/>
          </a:p>
        </p:txBody>
      </p:sp>
      <p:pic>
        <p:nvPicPr>
          <p:cNvPr id="7" name="Picture 2" descr="https://business.esa.int/sites/business/files/Composite%20radar%20scatterome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8757" y="2585762"/>
            <a:ext cx="3873321" cy="3860012"/>
          </a:xfrm>
          <a:prstGeom prst="rect">
            <a:avLst/>
          </a:prstGeom>
          <a:noFill/>
          <a:extLst>
            <a:ext uri="{909E8E84-426E-40DD-AFC4-6F175D3DCCD1}">
              <a14:hiddenFill xmlns:a14="http://schemas.microsoft.com/office/drawing/2010/main">
                <a:solidFill>
                  <a:srgbClr val="FFFFFF"/>
                </a:solidFill>
              </a14:hiddenFill>
            </a:ext>
          </a:extLst>
        </p:spPr>
      </p:pic>
      <p:sp>
        <p:nvSpPr>
          <p:cNvPr id="10" name="Rettangolo 9"/>
          <p:cNvSpPr/>
          <p:nvPr/>
        </p:nvSpPr>
        <p:spPr>
          <a:xfrm>
            <a:off x="4364483" y="6609480"/>
            <a:ext cx="8110546" cy="215444"/>
          </a:xfrm>
          <a:prstGeom prst="rect">
            <a:avLst/>
          </a:prstGeom>
        </p:spPr>
        <p:txBody>
          <a:bodyPr wrap="square">
            <a:spAutoFit/>
          </a:bodyPr>
          <a:lstStyle/>
          <a:p>
            <a:r>
              <a:rPr lang="en-US" sz="800" dirty="0" err="1"/>
              <a:t>Rdar</a:t>
            </a:r>
            <a:r>
              <a:rPr lang="en-US" sz="800" dirty="0"/>
              <a:t> </a:t>
            </a:r>
            <a:r>
              <a:rPr lang="en-US" sz="800" dirty="0" err="1"/>
              <a:t>scatterometer</a:t>
            </a:r>
            <a:r>
              <a:rPr lang="en-US" sz="800" dirty="0"/>
              <a:t> image of Antarctica, 19 July 2003, </a:t>
            </a:r>
            <a:r>
              <a:rPr lang="en-US" sz="800" dirty="0" err="1"/>
              <a:t>QuikSCAT</a:t>
            </a:r>
            <a:r>
              <a:rPr lang="en-US" sz="800" dirty="0"/>
              <a:t> satellite (Source: </a:t>
            </a:r>
            <a:r>
              <a:rPr lang="en-US" sz="800" dirty="0">
                <a:hlinkClick r:id="rId3"/>
              </a:rPr>
              <a:t>https://nsidc.org/cryosphere/seaice/study/active_remote_sensing.html</a:t>
            </a:r>
            <a:r>
              <a:rPr lang="en-US" sz="800" dirty="0"/>
              <a:t>)</a:t>
            </a:r>
            <a:endParaRPr lang="en-GB" sz="800" dirty="0"/>
          </a:p>
        </p:txBody>
      </p:sp>
    </p:spTree>
    <p:extLst>
      <p:ext uri="{BB962C8B-B14F-4D97-AF65-F5344CB8AC3E}">
        <p14:creationId xmlns:p14="http://schemas.microsoft.com/office/powerpoint/2010/main" val="602634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3D MODELS</a:t>
            </a:r>
          </a:p>
        </p:txBody>
      </p:sp>
      <p:sp>
        <p:nvSpPr>
          <p:cNvPr id="3" name="Segnaposto contenuto 2"/>
          <p:cNvSpPr>
            <a:spLocks noGrp="1"/>
          </p:cNvSpPr>
          <p:nvPr>
            <p:ph idx="1"/>
          </p:nvPr>
        </p:nvSpPr>
        <p:spPr>
          <a:xfrm>
            <a:off x="323411" y="800102"/>
            <a:ext cx="11573313" cy="1785660"/>
          </a:xfrm>
        </p:spPr>
        <p:txBody>
          <a:bodyPr>
            <a:normAutofit/>
          </a:bodyPr>
          <a:lstStyle/>
          <a:p>
            <a:pPr algn="just"/>
            <a:r>
              <a:rPr lang="en-US" sz="2000" dirty="0"/>
              <a:t>EO data can also be processed in order to produce 3D models of the Earth’s surface. </a:t>
            </a:r>
          </a:p>
          <a:p>
            <a:pPr algn="just"/>
            <a:r>
              <a:rPr lang="en-US" sz="2000" dirty="0"/>
              <a:t>For example, the technique of across-track SAR interferometry can also be used to generate 3D surface models</a:t>
            </a:r>
            <a:endParaRPr lang="en-GB" sz="2000" dirty="0"/>
          </a:p>
          <a:p>
            <a:pPr marL="0" indent="0" algn="just">
              <a:buNone/>
            </a:pPr>
            <a:endParaRPr lang="en-GB" dirty="0"/>
          </a:p>
        </p:txBody>
      </p:sp>
      <p:sp>
        <p:nvSpPr>
          <p:cNvPr id="4" name="Segnaposto contenuto 2"/>
          <p:cNvSpPr txBox="1">
            <a:spLocks/>
          </p:cNvSpPr>
          <p:nvPr/>
        </p:nvSpPr>
        <p:spPr>
          <a:xfrm>
            <a:off x="323412" y="2223496"/>
            <a:ext cx="5767146" cy="4079333"/>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gn="just"/>
            <a:r>
              <a:rPr lang="en-US" sz="2000" dirty="0"/>
              <a:t>Digital Surface Models (DSMs), represent the Earth's surface with all objects on it, Digital Terrain Models (DTMs) which represent the bare ground surface without any objects like plants and buildings. Digital Elevation Model (DEM) is also frequently encountered and can refer to either DSM, DTM or both of them, no convention being commonly accepted.</a:t>
            </a:r>
            <a:endParaRPr lang="en-GB" sz="2000" dirty="0"/>
          </a:p>
          <a:p>
            <a:pPr algn="just"/>
            <a:endParaRPr lang="en-GB" sz="2000" dirty="0"/>
          </a:p>
          <a:p>
            <a:pPr marL="0" indent="0" algn="just">
              <a:buFont typeface="Wingdings 2" charset="2"/>
              <a:buNone/>
            </a:pPr>
            <a:endParaRPr lang="en-GB" dirty="0"/>
          </a:p>
        </p:txBody>
      </p:sp>
      <p:pic>
        <p:nvPicPr>
          <p:cNvPr id="8" name="Picture 2" descr="https://business.esa.int/sites/business/files/figure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3295" y="2567336"/>
            <a:ext cx="5398236" cy="2429206"/>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8597274" y="4999824"/>
            <a:ext cx="3827377" cy="215444"/>
          </a:xfrm>
          <a:prstGeom prst="rect">
            <a:avLst/>
          </a:prstGeom>
        </p:spPr>
        <p:txBody>
          <a:bodyPr wrap="square">
            <a:spAutoFit/>
          </a:bodyPr>
          <a:lstStyle/>
          <a:p>
            <a:r>
              <a:rPr lang="en-US" sz="800" dirty="0"/>
              <a:t>Distinction between DSM and DTM (Source: </a:t>
            </a:r>
            <a:r>
              <a:rPr lang="en-US" sz="800" dirty="0">
                <a:hlinkClick r:id="rId3"/>
              </a:rPr>
              <a:t>geoimage.com.au</a:t>
            </a:r>
            <a:r>
              <a:rPr lang="en-US" sz="800" dirty="0"/>
              <a:t>)</a:t>
            </a:r>
            <a:endParaRPr lang="en-GB" sz="800" dirty="0"/>
          </a:p>
        </p:txBody>
      </p:sp>
    </p:spTree>
    <p:extLst>
      <p:ext uri="{BB962C8B-B14F-4D97-AF65-F5344CB8AC3E}">
        <p14:creationId xmlns:p14="http://schemas.microsoft.com/office/powerpoint/2010/main" val="4104022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26921-010D-07AA-4D4A-611170E055AF}"/>
              </a:ext>
            </a:extLst>
          </p:cNvPr>
          <p:cNvSpPr>
            <a:spLocks noGrp="1"/>
          </p:cNvSpPr>
          <p:nvPr>
            <p:ph type="title"/>
          </p:nvPr>
        </p:nvSpPr>
        <p:spPr/>
        <p:txBody>
          <a:bodyPr/>
          <a:lstStyle/>
          <a:p>
            <a:r>
              <a:rPr lang="en-GB" dirty="0"/>
              <a:t>Definitions (1/3)</a:t>
            </a:r>
          </a:p>
        </p:txBody>
      </p:sp>
      <p:sp>
        <p:nvSpPr>
          <p:cNvPr id="3" name="Content Placeholder 2">
            <a:extLst>
              <a:ext uri="{FF2B5EF4-FFF2-40B4-BE49-F238E27FC236}">
                <a16:creationId xmlns:a16="http://schemas.microsoft.com/office/drawing/2014/main" id="{1D97D457-7AF3-C148-194C-49A74A3962BE}"/>
              </a:ext>
            </a:extLst>
          </p:cNvPr>
          <p:cNvSpPr>
            <a:spLocks noGrp="1"/>
          </p:cNvSpPr>
          <p:nvPr>
            <p:ph idx="1"/>
          </p:nvPr>
        </p:nvSpPr>
        <p:spPr>
          <a:xfrm>
            <a:off x="397659" y="1029130"/>
            <a:ext cx="11522198" cy="3518377"/>
          </a:xfrm>
        </p:spPr>
        <p:txBody>
          <a:bodyPr>
            <a:normAutofit fontScale="92500" lnSpcReduction="10000"/>
          </a:bodyPr>
          <a:lstStyle/>
          <a:p>
            <a:pPr algn="just"/>
            <a:r>
              <a:rPr lang="en-GB" sz="2700" dirty="0"/>
              <a:t>Earth Observation (EO):</a:t>
            </a:r>
          </a:p>
          <a:p>
            <a:pPr marL="0" indent="0" algn="just">
              <a:buNone/>
            </a:pPr>
            <a:r>
              <a:rPr lang="en-GB" sz="2400" dirty="0"/>
              <a:t>The process of acquiring observations of the Earth’s surface via </a:t>
            </a:r>
            <a:r>
              <a:rPr lang="en-GB" sz="2400" b="1" dirty="0"/>
              <a:t>instruments </a:t>
            </a:r>
            <a:r>
              <a:rPr lang="en-GB" sz="2400" dirty="0"/>
              <a:t>mounted on different </a:t>
            </a:r>
            <a:r>
              <a:rPr lang="en-GB" sz="2400" b="1" dirty="0"/>
              <a:t>platforms</a:t>
            </a:r>
            <a:r>
              <a:rPr lang="en-GB" sz="2400" dirty="0"/>
              <a:t>:</a:t>
            </a:r>
          </a:p>
          <a:p>
            <a:pPr marL="0" indent="0" algn="just">
              <a:buNone/>
            </a:pPr>
            <a:endParaRPr lang="en-GB" sz="2400" dirty="0"/>
          </a:p>
          <a:p>
            <a:pPr marL="0" indent="0" algn="just">
              <a:buNone/>
            </a:pPr>
            <a:endParaRPr lang="en-GB" sz="2400" dirty="0"/>
          </a:p>
          <a:p>
            <a:pPr marL="0" indent="0" algn="just">
              <a:buNone/>
            </a:pPr>
            <a:endParaRPr lang="en-GB" sz="2400" dirty="0"/>
          </a:p>
          <a:p>
            <a:pPr marL="0" indent="0" algn="just">
              <a:buNone/>
            </a:pPr>
            <a:endParaRPr lang="en-GB" sz="2400" dirty="0"/>
          </a:p>
          <a:p>
            <a:pPr marL="0" indent="0" algn="just">
              <a:buNone/>
            </a:pPr>
            <a:r>
              <a:rPr lang="en-GB" sz="2400" b="1" dirty="0"/>
              <a:t>One platform </a:t>
            </a:r>
            <a:r>
              <a:rPr lang="en-GB" sz="2400" dirty="0"/>
              <a:t>may carry </a:t>
            </a:r>
            <a:r>
              <a:rPr lang="en-GB" sz="2400" b="1" dirty="0"/>
              <a:t>several instruments</a:t>
            </a:r>
            <a:r>
              <a:rPr lang="en-GB" sz="2400" dirty="0"/>
              <a:t>.</a:t>
            </a:r>
          </a:p>
        </p:txBody>
      </p:sp>
      <p:sp>
        <p:nvSpPr>
          <p:cNvPr id="6" name="Segnaposto contenuto 2"/>
          <p:cNvSpPr txBox="1">
            <a:spLocks/>
          </p:cNvSpPr>
          <p:nvPr/>
        </p:nvSpPr>
        <p:spPr>
          <a:xfrm>
            <a:off x="4148928" y="2349677"/>
            <a:ext cx="2448272" cy="17281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GB" sz="2000" b="1" dirty="0"/>
              <a:t>Platforms (Buses)</a:t>
            </a:r>
            <a:r>
              <a:rPr lang="en-GB" sz="2000" dirty="0"/>
              <a:t>:</a:t>
            </a:r>
          </a:p>
          <a:p>
            <a:pPr>
              <a:buFontTx/>
              <a:buChar char="-"/>
            </a:pPr>
            <a:r>
              <a:rPr lang="en-GB" sz="2000" dirty="0"/>
              <a:t>Satellites</a:t>
            </a:r>
          </a:p>
          <a:p>
            <a:pPr>
              <a:buFontTx/>
              <a:buChar char="-"/>
            </a:pPr>
            <a:r>
              <a:rPr lang="en-GB" sz="2000" dirty="0"/>
              <a:t>Aircrafts</a:t>
            </a:r>
          </a:p>
          <a:p>
            <a:pPr>
              <a:buFontTx/>
              <a:buChar char="-"/>
            </a:pPr>
            <a:r>
              <a:rPr lang="en-GB" sz="2000" dirty="0"/>
              <a:t>Drones</a:t>
            </a:r>
          </a:p>
          <a:p>
            <a:pPr>
              <a:buFontTx/>
              <a:buChar char="-"/>
            </a:pPr>
            <a:endParaRPr lang="en-GB" sz="2000" dirty="0"/>
          </a:p>
        </p:txBody>
      </p:sp>
      <p:sp>
        <p:nvSpPr>
          <p:cNvPr id="7" name="Segnaposto contenuto 2"/>
          <p:cNvSpPr txBox="1">
            <a:spLocks/>
          </p:cNvSpPr>
          <p:nvPr/>
        </p:nvSpPr>
        <p:spPr>
          <a:xfrm>
            <a:off x="1916680" y="2349677"/>
            <a:ext cx="2016224" cy="17281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GB" sz="2000" b="1" dirty="0"/>
              <a:t>Instruments (sensors)</a:t>
            </a:r>
            <a:r>
              <a:rPr lang="en-GB" sz="2000" dirty="0"/>
              <a:t>:</a:t>
            </a:r>
          </a:p>
          <a:p>
            <a:pPr>
              <a:buFontTx/>
              <a:buChar char="-"/>
            </a:pPr>
            <a:r>
              <a:rPr lang="en-GB" sz="2000" dirty="0"/>
              <a:t>Passive</a:t>
            </a:r>
          </a:p>
          <a:p>
            <a:pPr>
              <a:buFontTx/>
              <a:buChar char="-"/>
            </a:pPr>
            <a:r>
              <a:rPr lang="en-GB" sz="2000" dirty="0"/>
              <a:t>Active</a:t>
            </a:r>
          </a:p>
          <a:p>
            <a:pPr>
              <a:buFontTx/>
              <a:buChar char="-"/>
            </a:pPr>
            <a:endParaRPr lang="en-GB" sz="2000" dirty="0"/>
          </a:p>
        </p:txBody>
      </p:sp>
      <p:pic>
        <p:nvPicPr>
          <p:cNvPr id="8"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704" t="4784" r="2674"/>
          <a:stretch/>
        </p:blipFill>
        <p:spPr bwMode="auto">
          <a:xfrm>
            <a:off x="6921521" y="3106470"/>
            <a:ext cx="4892201" cy="35357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3744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en-GB" dirty="0"/>
              <a:t>Satellite missions</a:t>
            </a:r>
          </a:p>
        </p:txBody>
      </p:sp>
      <p:sp>
        <p:nvSpPr>
          <p:cNvPr id="6" name="Segnaposto contenuto 5"/>
          <p:cNvSpPr>
            <a:spLocks noGrp="1"/>
          </p:cNvSpPr>
          <p:nvPr>
            <p:ph idx="1"/>
          </p:nvPr>
        </p:nvSpPr>
        <p:spPr/>
        <p:txBody>
          <a:bodyPr/>
          <a:lstStyle/>
          <a:p>
            <a:endParaRPr lang="en-GB" dirty="0"/>
          </a:p>
        </p:txBody>
      </p:sp>
      <p:pic>
        <p:nvPicPr>
          <p:cNvPr id="9" name="Picture 2" descr="https://business.esa.int/sites/business/files/EOsatellit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8557" y="988234"/>
            <a:ext cx="9408301" cy="5447928"/>
          </a:xfrm>
          <a:prstGeom prst="rect">
            <a:avLst/>
          </a:prstGeom>
          <a:noFill/>
          <a:extLst>
            <a:ext uri="{909E8E84-426E-40DD-AFC4-6F175D3DCCD1}">
              <a14:hiddenFill xmlns:a14="http://schemas.microsoft.com/office/drawing/2010/main">
                <a:solidFill>
                  <a:srgbClr val="FFFFFF"/>
                </a:solidFill>
              </a14:hiddenFill>
            </a:ext>
          </a:extLst>
        </p:spPr>
      </p:pic>
      <p:sp>
        <p:nvSpPr>
          <p:cNvPr id="11" name="Rettangolo 10"/>
          <p:cNvSpPr/>
          <p:nvPr/>
        </p:nvSpPr>
        <p:spPr>
          <a:xfrm>
            <a:off x="2828460" y="6520492"/>
            <a:ext cx="7172789" cy="215444"/>
          </a:xfrm>
          <a:prstGeom prst="rect">
            <a:avLst/>
          </a:prstGeom>
        </p:spPr>
        <p:txBody>
          <a:bodyPr wrap="square">
            <a:spAutoFit/>
          </a:bodyPr>
          <a:lstStyle/>
          <a:p>
            <a:r>
              <a:rPr lang="en-US" sz="800" dirty="0"/>
              <a:t> Spatial Resolution vs Revisit Time for various example satellites (Source: Satellite Applications Catapult 2017, adapted from EO21 Project).</a:t>
            </a:r>
            <a:endParaRPr lang="en-GB" sz="800" dirty="0"/>
          </a:p>
        </p:txBody>
      </p:sp>
    </p:spTree>
    <p:extLst>
      <p:ext uri="{BB962C8B-B14F-4D97-AF65-F5344CB8AC3E}">
        <p14:creationId xmlns:p14="http://schemas.microsoft.com/office/powerpoint/2010/main" val="25481583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en-GB" dirty="0"/>
              <a:t>European Space Agency (ESA)</a:t>
            </a:r>
          </a:p>
        </p:txBody>
      </p:sp>
      <p:sp>
        <p:nvSpPr>
          <p:cNvPr id="6" name="Segnaposto contenuto 5"/>
          <p:cNvSpPr>
            <a:spLocks noGrp="1"/>
          </p:cNvSpPr>
          <p:nvPr>
            <p:ph idx="1"/>
          </p:nvPr>
        </p:nvSpPr>
        <p:spPr/>
        <p:txBody>
          <a:bodyPr/>
          <a:lstStyle/>
          <a:p>
            <a:endParaRPr lang="en-GB"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876" y="997220"/>
            <a:ext cx="10225511" cy="5754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9047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en-GB" dirty="0"/>
              <a:t>Sentinels (satellites)</a:t>
            </a:r>
          </a:p>
        </p:txBody>
      </p:sp>
      <p:pic>
        <p:nvPicPr>
          <p:cNvPr id="7" name="Picture 18" descr="European Space Agency Satellites - from Radar to Sensors at 36,000 KM"/>
          <p:cNvPicPr>
            <a:picLocks noChangeAspect="1" noChangeArrowheads="1"/>
          </p:cNvPicPr>
          <p:nvPr/>
        </p:nvPicPr>
        <p:blipFill rotWithShape="1">
          <a:blip r:embed="rId2">
            <a:extLst>
              <a:ext uri="{28A0092B-C50C-407E-A947-70E740481C1C}">
                <a14:useLocalDpi xmlns:a14="http://schemas.microsoft.com/office/drawing/2010/main" val="0"/>
              </a:ext>
            </a:extLst>
          </a:blip>
          <a:srcRect l="5334" r="9658"/>
          <a:stretch/>
        </p:blipFill>
        <p:spPr bwMode="auto">
          <a:xfrm>
            <a:off x="3060220" y="2407516"/>
            <a:ext cx="5700059" cy="3184557"/>
          </a:xfrm>
          <a:prstGeom prst="rect">
            <a:avLst/>
          </a:prstGeom>
          <a:noFill/>
          <a:extLst>
            <a:ext uri="{909E8E84-426E-40DD-AFC4-6F175D3DCCD1}">
              <a14:hiddenFill xmlns:a14="http://schemas.microsoft.com/office/drawing/2010/main">
                <a:solidFill>
                  <a:srgbClr val="FFFFFF"/>
                </a:solidFill>
              </a14:hiddenFill>
            </a:ext>
          </a:extLst>
        </p:spPr>
      </p:pic>
      <p:sp>
        <p:nvSpPr>
          <p:cNvPr id="8" name="Segnaposto contenuto 2"/>
          <p:cNvSpPr>
            <a:spLocks noGrp="1"/>
          </p:cNvSpPr>
          <p:nvPr>
            <p:ph idx="1"/>
          </p:nvPr>
        </p:nvSpPr>
        <p:spPr>
          <a:xfrm>
            <a:off x="5054970" y="800101"/>
            <a:ext cx="3395065" cy="1715818"/>
          </a:xfrm>
        </p:spPr>
        <p:txBody>
          <a:bodyPr>
            <a:noAutofit/>
          </a:bodyPr>
          <a:lstStyle/>
          <a:p>
            <a:pPr marL="0" indent="0">
              <a:lnSpc>
                <a:spcPts val="1000"/>
              </a:lnSpc>
              <a:buNone/>
            </a:pPr>
            <a:r>
              <a:rPr lang="en-GB" sz="1200" b="1" dirty="0"/>
              <a:t>Sentinel-1</a:t>
            </a:r>
          </a:p>
          <a:p>
            <a:pPr marL="0" indent="0">
              <a:lnSpc>
                <a:spcPts val="1000"/>
              </a:lnSpc>
              <a:buNone/>
            </a:pPr>
            <a:r>
              <a:rPr lang="en-GB" sz="1200" dirty="0"/>
              <a:t>Objective: Land &amp; Ocean</a:t>
            </a:r>
          </a:p>
          <a:p>
            <a:pPr marL="0" indent="0">
              <a:lnSpc>
                <a:spcPts val="1000"/>
              </a:lnSpc>
              <a:buNone/>
            </a:pPr>
            <a:r>
              <a:rPr lang="en-GB" sz="1200" dirty="0"/>
              <a:t>Instrument: C-band SAR</a:t>
            </a:r>
          </a:p>
          <a:p>
            <a:pPr marL="0" indent="0">
              <a:lnSpc>
                <a:spcPts val="1000"/>
              </a:lnSpc>
              <a:buNone/>
            </a:pPr>
            <a:r>
              <a:rPr lang="en-GB" sz="1200" dirty="0"/>
              <a:t>2 satellites (now one malfunctioning)</a:t>
            </a:r>
          </a:p>
          <a:p>
            <a:pPr marL="0" indent="0">
              <a:lnSpc>
                <a:spcPts val="1000"/>
              </a:lnSpc>
              <a:buNone/>
            </a:pPr>
            <a:r>
              <a:rPr lang="en-GB" sz="1200" dirty="0"/>
              <a:t>9-40 m spatial resolution</a:t>
            </a:r>
          </a:p>
          <a:p>
            <a:pPr marL="0" indent="0">
              <a:lnSpc>
                <a:spcPts val="1000"/>
              </a:lnSpc>
              <a:buNone/>
            </a:pPr>
            <a:r>
              <a:rPr lang="en-GB" sz="1200" dirty="0"/>
              <a:t>6 days revisit time at equator</a:t>
            </a:r>
          </a:p>
        </p:txBody>
      </p:sp>
      <p:sp>
        <p:nvSpPr>
          <p:cNvPr id="9" name="Segnaposto contenuto 2"/>
          <p:cNvSpPr txBox="1">
            <a:spLocks/>
          </p:cNvSpPr>
          <p:nvPr/>
        </p:nvSpPr>
        <p:spPr>
          <a:xfrm>
            <a:off x="8907231" y="1262744"/>
            <a:ext cx="2880320" cy="1715818"/>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lnSpc>
                <a:spcPts val="1000"/>
              </a:lnSpc>
              <a:buNone/>
            </a:pPr>
            <a:r>
              <a:rPr lang="en-US" sz="1200" b="1" dirty="0"/>
              <a:t>Sentinel-2</a:t>
            </a:r>
          </a:p>
          <a:p>
            <a:pPr marL="0" indent="0">
              <a:lnSpc>
                <a:spcPts val="1000"/>
              </a:lnSpc>
              <a:buNone/>
            </a:pPr>
            <a:r>
              <a:rPr lang="en-US" sz="1200" dirty="0"/>
              <a:t>Objective: Land </a:t>
            </a:r>
          </a:p>
          <a:p>
            <a:pPr marL="0" indent="0">
              <a:lnSpc>
                <a:spcPts val="1000"/>
              </a:lnSpc>
              <a:buNone/>
            </a:pPr>
            <a:r>
              <a:rPr lang="en-US" sz="1200" dirty="0"/>
              <a:t>Instrument: multi-spectral</a:t>
            </a:r>
          </a:p>
          <a:p>
            <a:pPr marL="0" indent="0">
              <a:lnSpc>
                <a:spcPts val="1000"/>
              </a:lnSpc>
              <a:buNone/>
            </a:pPr>
            <a:r>
              <a:rPr lang="en-US" sz="1200" dirty="0"/>
              <a:t>2 satellites </a:t>
            </a:r>
          </a:p>
          <a:p>
            <a:pPr marL="0" indent="0">
              <a:lnSpc>
                <a:spcPts val="1000"/>
              </a:lnSpc>
              <a:buNone/>
            </a:pPr>
            <a:r>
              <a:rPr lang="en-US" sz="1200" dirty="0"/>
              <a:t>10-60 m spatial resolution</a:t>
            </a:r>
          </a:p>
          <a:p>
            <a:pPr marL="0" indent="0">
              <a:lnSpc>
                <a:spcPts val="1000"/>
              </a:lnSpc>
              <a:buNone/>
            </a:pPr>
            <a:r>
              <a:rPr lang="en-US" sz="1200" dirty="0"/>
              <a:t>5 days revisit time at equator</a:t>
            </a:r>
          </a:p>
        </p:txBody>
      </p:sp>
      <p:sp>
        <p:nvSpPr>
          <p:cNvPr id="10" name="Segnaposto contenuto 2"/>
          <p:cNvSpPr txBox="1">
            <a:spLocks/>
          </p:cNvSpPr>
          <p:nvPr/>
        </p:nvSpPr>
        <p:spPr>
          <a:xfrm>
            <a:off x="8760279" y="4827816"/>
            <a:ext cx="3126921" cy="1715818"/>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lnSpc>
                <a:spcPts val="1000"/>
              </a:lnSpc>
              <a:buNone/>
            </a:pPr>
            <a:r>
              <a:rPr lang="en-US" sz="1200" b="1" dirty="0"/>
              <a:t>Sentinel-3</a:t>
            </a:r>
          </a:p>
          <a:p>
            <a:pPr marL="0" indent="0">
              <a:lnSpc>
                <a:spcPts val="1000"/>
              </a:lnSpc>
              <a:buNone/>
            </a:pPr>
            <a:r>
              <a:rPr lang="en-US" sz="1200" dirty="0"/>
              <a:t>Objective: Marine</a:t>
            </a:r>
          </a:p>
          <a:p>
            <a:pPr marL="0" indent="0">
              <a:lnSpc>
                <a:spcPts val="1000"/>
              </a:lnSpc>
              <a:buNone/>
            </a:pPr>
            <a:r>
              <a:rPr lang="en-US" sz="1200" dirty="0"/>
              <a:t>Instruments: radar altimeter and others</a:t>
            </a:r>
          </a:p>
          <a:p>
            <a:pPr marL="0" indent="0">
              <a:lnSpc>
                <a:spcPts val="1000"/>
              </a:lnSpc>
              <a:buNone/>
            </a:pPr>
            <a:r>
              <a:rPr lang="en-US" sz="1200" dirty="0"/>
              <a:t>3 satellites </a:t>
            </a:r>
          </a:p>
          <a:p>
            <a:pPr marL="0" indent="0">
              <a:lnSpc>
                <a:spcPts val="1000"/>
              </a:lnSpc>
              <a:buNone/>
            </a:pPr>
            <a:r>
              <a:rPr lang="en-US" sz="1200" dirty="0"/>
              <a:t>300-1200 m spatial resolution</a:t>
            </a:r>
          </a:p>
          <a:p>
            <a:pPr marL="0" indent="0">
              <a:lnSpc>
                <a:spcPts val="1000"/>
              </a:lnSpc>
              <a:buNone/>
            </a:pPr>
            <a:r>
              <a:rPr lang="en-US" sz="1200" dirty="0"/>
              <a:t>&lt;2 days revisit time at equator</a:t>
            </a:r>
          </a:p>
        </p:txBody>
      </p:sp>
      <p:sp>
        <p:nvSpPr>
          <p:cNvPr id="11" name="Segnaposto contenuto 2"/>
          <p:cNvSpPr txBox="1">
            <a:spLocks/>
          </p:cNvSpPr>
          <p:nvPr/>
        </p:nvSpPr>
        <p:spPr>
          <a:xfrm>
            <a:off x="5508171" y="5347609"/>
            <a:ext cx="4321628" cy="1715818"/>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lnSpc>
                <a:spcPts val="1000"/>
              </a:lnSpc>
              <a:buNone/>
            </a:pPr>
            <a:r>
              <a:rPr lang="en-US" sz="1200" b="1" dirty="0"/>
              <a:t>Sentinel-4</a:t>
            </a:r>
          </a:p>
          <a:p>
            <a:pPr marL="0" indent="0">
              <a:lnSpc>
                <a:spcPts val="1000"/>
              </a:lnSpc>
              <a:buNone/>
            </a:pPr>
            <a:r>
              <a:rPr lang="en-US" sz="1200" dirty="0"/>
              <a:t>Objective: Air quality</a:t>
            </a:r>
          </a:p>
          <a:p>
            <a:pPr marL="0" indent="0">
              <a:lnSpc>
                <a:spcPts val="1000"/>
              </a:lnSpc>
              <a:buNone/>
            </a:pPr>
            <a:r>
              <a:rPr lang="en-US" sz="1200" dirty="0"/>
              <a:t>Instrument: passive imaging spectrometer</a:t>
            </a:r>
          </a:p>
          <a:p>
            <a:pPr marL="0" indent="0">
              <a:lnSpc>
                <a:spcPts val="1000"/>
              </a:lnSpc>
              <a:buNone/>
            </a:pPr>
            <a:r>
              <a:rPr lang="en-US" sz="1200" dirty="0"/>
              <a:t>8 km spatial resolution</a:t>
            </a:r>
          </a:p>
          <a:p>
            <a:pPr marL="0" indent="0">
              <a:lnSpc>
                <a:spcPts val="1000"/>
              </a:lnSpc>
              <a:buNone/>
            </a:pPr>
            <a:r>
              <a:rPr lang="en-US" sz="1200" dirty="0"/>
              <a:t>60 minutes revisit time at equator</a:t>
            </a:r>
          </a:p>
        </p:txBody>
      </p:sp>
      <p:sp>
        <p:nvSpPr>
          <p:cNvPr id="12" name="Segnaposto contenuto 2"/>
          <p:cNvSpPr txBox="1">
            <a:spLocks/>
          </p:cNvSpPr>
          <p:nvPr/>
        </p:nvSpPr>
        <p:spPr>
          <a:xfrm>
            <a:off x="797380" y="5199330"/>
            <a:ext cx="3905249" cy="1715818"/>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lnSpc>
                <a:spcPts val="1000"/>
              </a:lnSpc>
              <a:buNone/>
            </a:pPr>
            <a:r>
              <a:rPr lang="en-US" sz="1200" b="1" dirty="0"/>
              <a:t>Sentinel-5p</a:t>
            </a:r>
          </a:p>
          <a:p>
            <a:pPr marL="0" indent="0">
              <a:lnSpc>
                <a:spcPts val="1000"/>
              </a:lnSpc>
              <a:buNone/>
            </a:pPr>
            <a:r>
              <a:rPr lang="en-US" sz="1200" dirty="0"/>
              <a:t>Objective: Gap-filling between </a:t>
            </a:r>
            <a:r>
              <a:rPr lang="en-US" sz="1200" dirty="0" err="1"/>
              <a:t>Envisat</a:t>
            </a:r>
            <a:r>
              <a:rPr lang="en-US" sz="1200" dirty="0"/>
              <a:t> satellite and NASA's Aura mission and the launch of Sentinel-5</a:t>
            </a:r>
          </a:p>
          <a:p>
            <a:pPr marL="0" indent="0">
              <a:lnSpc>
                <a:spcPts val="1000"/>
              </a:lnSpc>
              <a:buNone/>
            </a:pPr>
            <a:r>
              <a:rPr lang="en-US" sz="1200" dirty="0"/>
              <a:t>Instrument: passive grating imaging spectrometer</a:t>
            </a:r>
          </a:p>
          <a:p>
            <a:pPr marL="0" indent="0">
              <a:lnSpc>
                <a:spcPts val="1000"/>
              </a:lnSpc>
              <a:buNone/>
            </a:pPr>
            <a:r>
              <a:rPr lang="en-US" sz="1200" dirty="0"/>
              <a:t>7-68 km spatial resolution</a:t>
            </a:r>
          </a:p>
          <a:p>
            <a:pPr marL="0" indent="0">
              <a:lnSpc>
                <a:spcPts val="1000"/>
              </a:lnSpc>
              <a:buNone/>
            </a:pPr>
            <a:r>
              <a:rPr lang="en-US" sz="1200" dirty="0"/>
              <a:t>1 day revisit time at equator</a:t>
            </a:r>
          </a:p>
        </p:txBody>
      </p:sp>
      <p:sp>
        <p:nvSpPr>
          <p:cNvPr id="13" name="Segnaposto contenuto 2"/>
          <p:cNvSpPr txBox="1">
            <a:spLocks/>
          </p:cNvSpPr>
          <p:nvPr/>
        </p:nvSpPr>
        <p:spPr>
          <a:xfrm>
            <a:off x="214991" y="2902446"/>
            <a:ext cx="3905249" cy="1715818"/>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lnSpc>
                <a:spcPts val="1000"/>
              </a:lnSpc>
              <a:buNone/>
            </a:pPr>
            <a:r>
              <a:rPr lang="en-US" sz="1200" b="1" dirty="0"/>
              <a:t>Sentinel-5</a:t>
            </a:r>
          </a:p>
          <a:p>
            <a:pPr marL="0" indent="0">
              <a:lnSpc>
                <a:spcPts val="1000"/>
              </a:lnSpc>
              <a:buNone/>
            </a:pPr>
            <a:r>
              <a:rPr lang="en-US" sz="1200" dirty="0"/>
              <a:t>Objective: Air quality</a:t>
            </a:r>
          </a:p>
          <a:p>
            <a:pPr marL="0" indent="0">
              <a:lnSpc>
                <a:spcPts val="1000"/>
              </a:lnSpc>
              <a:buNone/>
            </a:pPr>
            <a:r>
              <a:rPr lang="en-US" sz="1200" dirty="0"/>
              <a:t>Instrument: passive grating </a:t>
            </a:r>
          </a:p>
          <a:p>
            <a:pPr marL="0" indent="0">
              <a:lnSpc>
                <a:spcPts val="1000"/>
              </a:lnSpc>
              <a:buNone/>
            </a:pPr>
            <a:r>
              <a:rPr lang="en-US" sz="1200" dirty="0"/>
              <a:t>imaging spectrometer</a:t>
            </a:r>
          </a:p>
          <a:p>
            <a:pPr marL="0" indent="0">
              <a:lnSpc>
                <a:spcPts val="1000"/>
              </a:lnSpc>
              <a:buNone/>
            </a:pPr>
            <a:r>
              <a:rPr lang="en-US" sz="1200" dirty="0"/>
              <a:t>7.5-50 km spatial resolution</a:t>
            </a:r>
          </a:p>
          <a:p>
            <a:pPr marL="0" indent="0">
              <a:lnSpc>
                <a:spcPts val="1000"/>
              </a:lnSpc>
              <a:buNone/>
            </a:pPr>
            <a:r>
              <a:rPr lang="en-US" sz="1200" dirty="0"/>
              <a:t>1 day revisit time at equator</a:t>
            </a:r>
          </a:p>
        </p:txBody>
      </p:sp>
      <p:sp>
        <p:nvSpPr>
          <p:cNvPr id="14" name="Segnaposto contenuto 2"/>
          <p:cNvSpPr txBox="1">
            <a:spLocks/>
          </p:cNvSpPr>
          <p:nvPr/>
        </p:nvSpPr>
        <p:spPr>
          <a:xfrm>
            <a:off x="1287203" y="1103574"/>
            <a:ext cx="3905249" cy="1715818"/>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lnSpc>
                <a:spcPts val="1000"/>
              </a:lnSpc>
              <a:buNone/>
            </a:pPr>
            <a:r>
              <a:rPr lang="en-US" sz="1200" b="1" dirty="0"/>
              <a:t>Sentinel-6</a:t>
            </a:r>
          </a:p>
          <a:p>
            <a:pPr marL="0" indent="0">
              <a:lnSpc>
                <a:spcPts val="1000"/>
              </a:lnSpc>
              <a:buNone/>
            </a:pPr>
            <a:r>
              <a:rPr lang="en-US" sz="1200" dirty="0"/>
              <a:t>Objective: Sea-surface height</a:t>
            </a:r>
          </a:p>
          <a:p>
            <a:pPr marL="0" indent="0">
              <a:lnSpc>
                <a:spcPts val="1000"/>
              </a:lnSpc>
              <a:buNone/>
            </a:pPr>
            <a:r>
              <a:rPr lang="en-US" sz="1200" dirty="0"/>
              <a:t>Instrument: Ku/C SAR, radiometer and others</a:t>
            </a:r>
          </a:p>
          <a:p>
            <a:pPr marL="0" indent="0">
              <a:lnSpc>
                <a:spcPts val="1000"/>
              </a:lnSpc>
              <a:buNone/>
            </a:pPr>
            <a:r>
              <a:rPr lang="en-US" sz="1200" dirty="0"/>
              <a:t>10 days revisit time at equator</a:t>
            </a:r>
          </a:p>
        </p:txBody>
      </p:sp>
    </p:spTree>
    <p:extLst>
      <p:ext uri="{BB962C8B-B14F-4D97-AF65-F5344CB8AC3E}">
        <p14:creationId xmlns:p14="http://schemas.microsoft.com/office/powerpoint/2010/main" val="1766098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Levels: SAR</a:t>
            </a:r>
          </a:p>
        </p:txBody>
      </p:sp>
      <p:sp>
        <p:nvSpPr>
          <p:cNvPr id="3" name="Segnaposto contenuto 2"/>
          <p:cNvSpPr>
            <a:spLocks noGrp="1"/>
          </p:cNvSpPr>
          <p:nvPr>
            <p:ph idx="1"/>
          </p:nvPr>
        </p:nvSpPr>
        <p:spPr>
          <a:xfrm>
            <a:off x="323411" y="1224633"/>
            <a:ext cx="11573313" cy="5804807"/>
          </a:xfrm>
        </p:spPr>
        <p:txBody>
          <a:bodyPr>
            <a:normAutofit lnSpcReduction="10000"/>
          </a:bodyPr>
          <a:lstStyle/>
          <a:p>
            <a:pPr marL="0" indent="0" algn="just">
              <a:buNone/>
            </a:pPr>
            <a:r>
              <a:rPr lang="en-US" sz="2000" b="1" dirty="0"/>
              <a:t>Sentinel-1</a:t>
            </a:r>
            <a:r>
              <a:rPr lang="en-US" sz="2000" dirty="0"/>
              <a:t> data are generally distributed at three levels of processing:</a:t>
            </a:r>
          </a:p>
          <a:p>
            <a:pPr marL="0" indent="0" algn="just">
              <a:buNone/>
            </a:pPr>
            <a:r>
              <a:rPr lang="en-US" sz="2000" dirty="0"/>
              <a:t>Level-0</a:t>
            </a:r>
          </a:p>
          <a:p>
            <a:pPr marL="0" indent="0" algn="just">
              <a:buNone/>
            </a:pPr>
            <a:r>
              <a:rPr lang="en-US" sz="2000" dirty="0"/>
              <a:t>Level-1</a:t>
            </a:r>
          </a:p>
          <a:p>
            <a:pPr marL="0" indent="0" algn="just">
              <a:buNone/>
            </a:pPr>
            <a:r>
              <a:rPr lang="en-US" sz="2000" dirty="0"/>
              <a:t>Level-2</a:t>
            </a:r>
          </a:p>
          <a:p>
            <a:pPr marL="0" indent="0" algn="just">
              <a:buNone/>
            </a:pPr>
            <a:endParaRPr lang="en-US" sz="2000" dirty="0"/>
          </a:p>
          <a:p>
            <a:pPr marL="0" indent="0" algn="just">
              <a:buNone/>
            </a:pPr>
            <a:r>
              <a:rPr lang="en-US" sz="2000" dirty="0"/>
              <a:t>For Sentinel-1, Level-1 </a:t>
            </a:r>
            <a:r>
              <a:rPr lang="it-IT" sz="2000" dirty="0" err="1"/>
              <a:t>products</a:t>
            </a:r>
            <a:r>
              <a:rPr lang="it-IT" sz="2000" dirty="0"/>
              <a:t> </a:t>
            </a:r>
            <a:r>
              <a:rPr lang="en-GB" sz="2000" dirty="0"/>
              <a:t>are intended for most data users and are generally the most utilized. They ca</a:t>
            </a:r>
            <a:r>
              <a:rPr lang="en-US" sz="2000" dirty="0"/>
              <a:t>n be one of two product types - either Single Look Complex (SLC) or Ground Range Detected (GRD). </a:t>
            </a:r>
          </a:p>
          <a:p>
            <a:r>
              <a:rPr lang="en-GB" sz="2000" u="sng" dirty="0"/>
              <a:t>Level-1 Single Look Complex (SLC) </a:t>
            </a:r>
            <a:r>
              <a:rPr lang="en-GB" sz="2000" dirty="0"/>
              <a:t>products consist of focused SAR data, geo-referenced using orbit and attitude data from the satellite, and provided in slant-range geometry.</a:t>
            </a:r>
          </a:p>
          <a:p>
            <a:r>
              <a:rPr lang="en-GB" sz="2000" u="sng" dirty="0"/>
              <a:t>Level-1 Ground Range Detected (GRD) </a:t>
            </a:r>
            <a:r>
              <a:rPr lang="en-GB" sz="2000" dirty="0"/>
              <a:t>products consist of focused SAR data that has been detected, multi-looked and projected to ground range using the Earth ellipsoid model WGS84.</a:t>
            </a:r>
          </a:p>
          <a:p>
            <a:endParaRPr lang="en-US" sz="2000" dirty="0"/>
          </a:p>
          <a:p>
            <a:pPr marL="0" indent="0" algn="just">
              <a:buNone/>
            </a:pPr>
            <a:r>
              <a:rPr lang="en-US" sz="2000" dirty="0"/>
              <a:t>Level-2 Ocean (OCN) products can have different components available depending on the acquisition mode.</a:t>
            </a:r>
          </a:p>
          <a:p>
            <a:pPr algn="just"/>
            <a:endParaRPr lang="en-GB" sz="2000" dirty="0"/>
          </a:p>
          <a:p>
            <a:pPr marL="0" indent="0" algn="just">
              <a:buNone/>
            </a:pPr>
            <a:endParaRPr lang="en-GB" dirty="0"/>
          </a:p>
        </p:txBody>
      </p:sp>
    </p:spTree>
    <p:extLst>
      <p:ext uri="{BB962C8B-B14F-4D97-AF65-F5344CB8AC3E}">
        <p14:creationId xmlns:p14="http://schemas.microsoft.com/office/powerpoint/2010/main" val="33881753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Levels: Multi-spectral</a:t>
            </a:r>
          </a:p>
        </p:txBody>
      </p:sp>
      <p:sp>
        <p:nvSpPr>
          <p:cNvPr id="3" name="Segnaposto contenuto 2"/>
          <p:cNvSpPr>
            <a:spLocks noGrp="1"/>
          </p:cNvSpPr>
          <p:nvPr>
            <p:ph idx="1"/>
          </p:nvPr>
        </p:nvSpPr>
        <p:spPr>
          <a:xfrm>
            <a:off x="323411" y="1363568"/>
            <a:ext cx="11573313" cy="1885940"/>
          </a:xfrm>
        </p:spPr>
        <p:txBody>
          <a:bodyPr>
            <a:normAutofit/>
          </a:bodyPr>
          <a:lstStyle/>
          <a:p>
            <a:pPr marL="0" indent="0" algn="just">
              <a:buNone/>
            </a:pPr>
            <a:r>
              <a:rPr lang="en-US" sz="2000" dirty="0"/>
              <a:t>For </a:t>
            </a:r>
            <a:r>
              <a:rPr lang="en-US" sz="2000" b="1" dirty="0"/>
              <a:t>Sentinel-2</a:t>
            </a:r>
            <a:r>
              <a:rPr lang="en-US" sz="2000" dirty="0"/>
              <a:t>, only the Level-1C and Level-2A products are released to users. Level-2A products are generated either using the Sen2Cor processor, or on the User side through the Sentinel-2 Toolbox.</a:t>
            </a:r>
          </a:p>
          <a:p>
            <a:pPr marL="0" indent="0" algn="just">
              <a:buNone/>
            </a:pPr>
            <a:endParaRPr lang="en-GB" dirty="0"/>
          </a:p>
        </p:txBody>
      </p:sp>
      <p:pic>
        <p:nvPicPr>
          <p:cNvPr id="4" name="Picture 8" descr="LSA Data Cen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9002" y="2904203"/>
            <a:ext cx="7872536" cy="2361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07704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err="1"/>
              <a:t>Proba</a:t>
            </a:r>
            <a:r>
              <a:rPr lang="en-GB" dirty="0"/>
              <a:t>-V (satellite)</a:t>
            </a:r>
          </a:p>
        </p:txBody>
      </p:sp>
      <p:sp>
        <p:nvSpPr>
          <p:cNvPr id="3" name="Segnaposto contenuto 2"/>
          <p:cNvSpPr>
            <a:spLocks noGrp="1"/>
          </p:cNvSpPr>
          <p:nvPr>
            <p:ph idx="1"/>
          </p:nvPr>
        </p:nvSpPr>
        <p:spPr>
          <a:xfrm>
            <a:off x="323413" y="857249"/>
            <a:ext cx="5685502" cy="5617029"/>
          </a:xfrm>
        </p:spPr>
        <p:txBody>
          <a:bodyPr>
            <a:normAutofit/>
          </a:bodyPr>
          <a:lstStyle/>
          <a:p>
            <a:pPr marL="0" indent="0" algn="just">
              <a:buNone/>
            </a:pPr>
            <a:r>
              <a:rPr lang="en-US" sz="2000" dirty="0"/>
              <a:t>Objectives:</a:t>
            </a:r>
          </a:p>
          <a:p>
            <a:pPr algn="just"/>
            <a:r>
              <a:rPr lang="en-US" sz="2000" dirty="0"/>
              <a:t>land use</a:t>
            </a:r>
          </a:p>
          <a:p>
            <a:pPr algn="just"/>
            <a:r>
              <a:rPr lang="en-US" sz="2000" dirty="0"/>
              <a:t>worldwide vegetation classification </a:t>
            </a:r>
          </a:p>
          <a:p>
            <a:pPr algn="just"/>
            <a:r>
              <a:rPr lang="en-US" sz="2000" dirty="0"/>
              <a:t>crop monitoring, famine prediction </a:t>
            </a:r>
          </a:p>
          <a:p>
            <a:pPr algn="just"/>
            <a:r>
              <a:rPr lang="en-US" sz="2000" dirty="0"/>
              <a:t>food security </a:t>
            </a:r>
          </a:p>
          <a:p>
            <a:pPr algn="just"/>
            <a:r>
              <a:rPr lang="en-US" sz="2000" dirty="0"/>
              <a:t>disaster monitoring and biosphere studies </a:t>
            </a:r>
            <a:endParaRPr lang="en-GB" sz="2000" dirty="0"/>
          </a:p>
          <a:p>
            <a:pPr marL="0" indent="0" algn="just">
              <a:buNone/>
            </a:pPr>
            <a:r>
              <a:rPr lang="en-US" sz="2000" dirty="0"/>
              <a:t>Launched on 7 May 2013</a:t>
            </a:r>
          </a:p>
          <a:p>
            <a:pPr marL="0" indent="0" algn="just">
              <a:buNone/>
            </a:pPr>
            <a:endParaRPr lang="en-US" sz="2000" dirty="0"/>
          </a:p>
          <a:p>
            <a:pPr marL="0" indent="0" algn="just">
              <a:buNone/>
            </a:pPr>
            <a:r>
              <a:rPr lang="en-US" sz="2000" dirty="0"/>
              <a:t>Extending the data set of the long-established Vegetation instrument, flown as a secondary payload aboard France's </a:t>
            </a:r>
            <a:r>
              <a:rPr lang="en-US" sz="2000" b="1" dirty="0"/>
              <a:t>SPOT 4 and SPOT 5 </a:t>
            </a:r>
            <a:r>
              <a:rPr lang="en-US" sz="2000" dirty="0"/>
              <a:t>satellites launched in 1998 and 2002 respectively, and serving as a bridge with Copernicus </a:t>
            </a:r>
            <a:r>
              <a:rPr lang="en-US" sz="2000" b="1" dirty="0"/>
              <a:t>Sentinel-3</a:t>
            </a:r>
            <a:r>
              <a:rPr lang="en-US" sz="2000" dirty="0"/>
              <a:t>.</a:t>
            </a:r>
            <a:endParaRPr lang="en-GB" sz="2000" dirty="0"/>
          </a:p>
        </p:txBody>
      </p:sp>
      <p:pic>
        <p:nvPicPr>
          <p:cNvPr id="4" name="Picture 2" descr="Changing Nile Delta seen by Proba-V"/>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13720" y="979673"/>
            <a:ext cx="4483921" cy="3167783"/>
          </a:xfrm>
          <a:prstGeom prst="rect">
            <a:avLst/>
          </a:prstGeom>
          <a:noFill/>
          <a:extLst>
            <a:ext uri="{909E8E84-426E-40DD-AFC4-6F175D3DCCD1}">
              <a14:hiddenFill xmlns:a14="http://schemas.microsoft.com/office/drawing/2010/main">
                <a:solidFill>
                  <a:srgbClr val="FFFFFF"/>
                </a:solidFill>
              </a14:hiddenFill>
            </a:ext>
          </a:extLst>
        </p:spPr>
      </p:pic>
      <p:sp>
        <p:nvSpPr>
          <p:cNvPr id="5" name="Rettangolo 4"/>
          <p:cNvSpPr/>
          <p:nvPr/>
        </p:nvSpPr>
        <p:spPr>
          <a:xfrm>
            <a:off x="11033545" y="4147456"/>
            <a:ext cx="864096" cy="215444"/>
          </a:xfrm>
          <a:prstGeom prst="rect">
            <a:avLst/>
          </a:prstGeom>
        </p:spPr>
        <p:txBody>
          <a:bodyPr wrap="square">
            <a:spAutoFit/>
          </a:bodyPr>
          <a:lstStyle/>
          <a:p>
            <a:r>
              <a:rPr lang="it-IT" sz="800" dirty="0" err="1"/>
              <a:t>Nile</a:t>
            </a:r>
            <a:r>
              <a:rPr lang="it-IT" sz="800" dirty="0"/>
              <a:t> Delta</a:t>
            </a:r>
            <a:endParaRPr lang="en-GB" sz="800" dirty="0"/>
          </a:p>
        </p:txBody>
      </p:sp>
      <p:pic>
        <p:nvPicPr>
          <p:cNvPr id="6" name="Picture 2" descr="ProbaV_Auto6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53520" y="4543371"/>
            <a:ext cx="6048672" cy="1796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70143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ENVISAT (Satellite)</a:t>
            </a:r>
          </a:p>
        </p:txBody>
      </p:sp>
      <p:sp>
        <p:nvSpPr>
          <p:cNvPr id="3" name="Segnaposto contenuto 2"/>
          <p:cNvSpPr>
            <a:spLocks noGrp="1"/>
          </p:cNvSpPr>
          <p:nvPr>
            <p:ph idx="1"/>
          </p:nvPr>
        </p:nvSpPr>
        <p:spPr>
          <a:xfrm>
            <a:off x="323411" y="1028693"/>
            <a:ext cx="11573313" cy="3420835"/>
          </a:xfrm>
        </p:spPr>
        <p:txBody>
          <a:bodyPr>
            <a:normAutofit lnSpcReduction="10000"/>
          </a:bodyPr>
          <a:lstStyle/>
          <a:p>
            <a:pPr marL="0" indent="0" algn="just">
              <a:buNone/>
            </a:pPr>
            <a:r>
              <a:rPr lang="en-US" sz="2000" dirty="0"/>
              <a:t>Objectives:</a:t>
            </a:r>
          </a:p>
          <a:p>
            <a:pPr algn="just"/>
            <a:r>
              <a:rPr lang="en-US" sz="2000" dirty="0"/>
              <a:t>continuity and enhancement of the observations started with the ERS satellites</a:t>
            </a:r>
          </a:p>
          <a:p>
            <a:pPr algn="just"/>
            <a:r>
              <a:rPr lang="en-US" sz="2000" dirty="0"/>
              <a:t>extend the range of parameters observed </a:t>
            </a:r>
          </a:p>
          <a:p>
            <a:pPr algn="just"/>
            <a:r>
              <a:rPr lang="en-US" sz="2000" dirty="0"/>
              <a:t>significant contribution to environmental studies, notably in the area of atmospheric chemistry and ocean studies (including marine biology)</a:t>
            </a:r>
          </a:p>
          <a:p>
            <a:pPr marL="0" indent="0" algn="just">
              <a:buNone/>
            </a:pPr>
            <a:endParaRPr lang="en-US" sz="2000" dirty="0"/>
          </a:p>
          <a:p>
            <a:pPr marL="0" indent="0" algn="just">
              <a:buNone/>
            </a:pPr>
            <a:r>
              <a:rPr lang="en-US" sz="2000" dirty="0"/>
              <a:t>Launched on 1 March 2022</a:t>
            </a:r>
          </a:p>
          <a:p>
            <a:pPr marL="0" indent="0" algn="just">
              <a:buNone/>
            </a:pPr>
            <a:r>
              <a:rPr lang="en-US" sz="2000" dirty="0"/>
              <a:t>End mission on 8 April 2012 (loss of contact)</a:t>
            </a:r>
          </a:p>
          <a:p>
            <a:pPr algn="just"/>
            <a:endParaRPr lang="en-GB" sz="2000" dirty="0"/>
          </a:p>
          <a:p>
            <a:pPr marL="0" indent="0" algn="just">
              <a:buNone/>
            </a:pPr>
            <a:endParaRPr lang="en-GB" dirty="0"/>
          </a:p>
        </p:txBody>
      </p:sp>
      <p:sp>
        <p:nvSpPr>
          <p:cNvPr id="4" name="Segnaposto contenuto 2"/>
          <p:cNvSpPr txBox="1">
            <a:spLocks/>
          </p:cNvSpPr>
          <p:nvPr/>
        </p:nvSpPr>
        <p:spPr>
          <a:xfrm>
            <a:off x="323412" y="3967836"/>
            <a:ext cx="6403960" cy="2669705"/>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lgn="just">
              <a:buFont typeface="Arial" panose="020B0604020202020204" pitchFamily="34" charset="0"/>
              <a:buNone/>
            </a:pPr>
            <a:r>
              <a:rPr lang="en-US" sz="2000" dirty="0" err="1"/>
              <a:t>Envisat</a:t>
            </a:r>
            <a:r>
              <a:rPr lang="en-US" sz="2000" dirty="0"/>
              <a:t> was the </a:t>
            </a:r>
            <a:r>
              <a:rPr lang="en-US" sz="2000" b="1" dirty="0"/>
              <a:t>largest</a:t>
            </a:r>
            <a:r>
              <a:rPr lang="en-US" sz="2000" dirty="0"/>
              <a:t> Earth observation spacecraft ever built with </a:t>
            </a:r>
            <a:r>
              <a:rPr lang="en-US" sz="2000" b="1" dirty="0"/>
              <a:t>10 instruments </a:t>
            </a:r>
            <a:r>
              <a:rPr lang="en-US" sz="2000" dirty="0"/>
              <a:t>aboard and at </a:t>
            </a:r>
            <a:r>
              <a:rPr lang="en-US" sz="2000" b="1" dirty="0"/>
              <a:t>8 </a:t>
            </a:r>
            <a:r>
              <a:rPr lang="en-US" sz="2000" b="1" dirty="0" err="1"/>
              <a:t>tonnes</a:t>
            </a:r>
            <a:r>
              <a:rPr lang="en-US" sz="2000" b="1" dirty="0"/>
              <a:t> </a:t>
            </a:r>
            <a:r>
              <a:rPr lang="en-US" sz="2000" dirty="0"/>
              <a:t>was the largest civilian Earth observation mission ever launched.</a:t>
            </a:r>
          </a:p>
          <a:p>
            <a:pPr algn="just"/>
            <a:endParaRPr lang="en-GB" sz="2000" dirty="0"/>
          </a:p>
          <a:p>
            <a:pPr marL="0" indent="0" algn="just">
              <a:buFont typeface="Wingdings 2" charset="2"/>
              <a:buNone/>
            </a:pPr>
            <a:endParaRPr lang="en-GB" dirty="0"/>
          </a:p>
        </p:txBody>
      </p:sp>
      <p:pic>
        <p:nvPicPr>
          <p:cNvPr id="8" name="Picture 2" descr="Envisat - Earth Onlin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96336" y="3964560"/>
            <a:ext cx="4752528" cy="2673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75202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Landsat (satellite) series</a:t>
            </a:r>
          </a:p>
        </p:txBody>
      </p:sp>
      <p:sp>
        <p:nvSpPr>
          <p:cNvPr id="3" name="Segnaposto contenuto 2"/>
          <p:cNvSpPr>
            <a:spLocks noGrp="1"/>
          </p:cNvSpPr>
          <p:nvPr>
            <p:ph idx="1"/>
          </p:nvPr>
        </p:nvSpPr>
        <p:spPr>
          <a:xfrm>
            <a:off x="323411" y="800102"/>
            <a:ext cx="11573313" cy="1785660"/>
          </a:xfrm>
        </p:spPr>
        <p:txBody>
          <a:bodyPr>
            <a:normAutofit/>
          </a:bodyPr>
          <a:lstStyle/>
          <a:p>
            <a:pPr marL="0" indent="0" algn="just">
              <a:buNone/>
            </a:pPr>
            <a:r>
              <a:rPr lang="en-US" sz="2000" dirty="0"/>
              <a:t>A mission by </a:t>
            </a:r>
            <a:r>
              <a:rPr lang="en-US" sz="2000" b="1" dirty="0"/>
              <a:t>USGS and NASA </a:t>
            </a:r>
            <a:r>
              <a:rPr lang="en-US" sz="2000" dirty="0"/>
              <a:t>that represents the world's </a:t>
            </a:r>
            <a:r>
              <a:rPr lang="en-US" sz="2000" b="1" dirty="0"/>
              <a:t>longest running system </a:t>
            </a:r>
            <a:r>
              <a:rPr lang="en-US" sz="2000" dirty="0"/>
              <a:t>of satellites for moderate-resolution </a:t>
            </a:r>
            <a:r>
              <a:rPr lang="en-US" sz="2000" b="1" dirty="0"/>
              <a:t>optical</a:t>
            </a:r>
            <a:r>
              <a:rPr lang="en-US" sz="2000" dirty="0"/>
              <a:t> remote sensing for land, coastal areas and shallow waters.</a:t>
            </a:r>
          </a:p>
          <a:p>
            <a:pPr marL="0" indent="0" algn="just">
              <a:buNone/>
            </a:pPr>
            <a:endParaRPr lang="en-GB" dirty="0"/>
          </a:p>
        </p:txBody>
      </p:sp>
      <p:sp>
        <p:nvSpPr>
          <p:cNvPr id="4" name="Segnaposto contenuto 2"/>
          <p:cNvSpPr txBox="1">
            <a:spLocks/>
          </p:cNvSpPr>
          <p:nvPr/>
        </p:nvSpPr>
        <p:spPr>
          <a:xfrm>
            <a:off x="425252" y="5078185"/>
            <a:ext cx="5767146" cy="2416629"/>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lgn="just">
              <a:buNone/>
            </a:pPr>
            <a:r>
              <a:rPr lang="en-US" sz="2000" dirty="0"/>
              <a:t>Its objective is to document land change due to climate change, urbanization, drought, wildfire, biomass changes (carbon assessments), and a host of other natural and human-caused changes.</a:t>
            </a:r>
          </a:p>
          <a:p>
            <a:pPr algn="just"/>
            <a:endParaRPr lang="en-GB" sz="2000" dirty="0"/>
          </a:p>
          <a:p>
            <a:pPr marL="0" indent="0" algn="just">
              <a:buFont typeface="Wingdings 2" charset="2"/>
              <a:buNone/>
            </a:pPr>
            <a:endParaRPr lang="en-GB" dirty="0"/>
          </a:p>
        </p:txBody>
      </p:sp>
      <p:pic>
        <p:nvPicPr>
          <p:cNvPr id="7" name="Picture 2" descr="Landsat satellites: 12 amazing images of Earth from space | Live Science"/>
          <p:cNvPicPr>
            <a:picLocks noChangeAspect="1" noChangeArrowheads="1"/>
          </p:cNvPicPr>
          <p:nvPr/>
        </p:nvPicPr>
        <p:blipFill rotWithShape="1">
          <a:blip r:embed="rId2">
            <a:extLst>
              <a:ext uri="{28A0092B-C50C-407E-A947-70E740481C1C}">
                <a14:useLocalDpi xmlns:a14="http://schemas.microsoft.com/office/drawing/2010/main" val="0"/>
              </a:ext>
            </a:extLst>
          </a:blip>
          <a:srcRect r="21139"/>
          <a:stretch/>
        </p:blipFill>
        <p:spPr bwMode="auto">
          <a:xfrm>
            <a:off x="425252" y="1985075"/>
            <a:ext cx="4212062" cy="300440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Landsat Satellite Missions | U.S. Geological Surv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9548" y="1985074"/>
            <a:ext cx="5682484" cy="3788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67153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err="1"/>
              <a:t>Viirs</a:t>
            </a:r>
            <a:r>
              <a:rPr lang="en-GB" dirty="0"/>
              <a:t> (instrument)</a:t>
            </a:r>
          </a:p>
        </p:txBody>
      </p:sp>
      <p:sp>
        <p:nvSpPr>
          <p:cNvPr id="3" name="Segnaposto contenuto 2"/>
          <p:cNvSpPr>
            <a:spLocks noGrp="1"/>
          </p:cNvSpPr>
          <p:nvPr>
            <p:ph idx="1"/>
          </p:nvPr>
        </p:nvSpPr>
        <p:spPr>
          <a:xfrm>
            <a:off x="323411" y="1028693"/>
            <a:ext cx="11573313" cy="3420835"/>
          </a:xfrm>
        </p:spPr>
        <p:txBody>
          <a:bodyPr>
            <a:normAutofit lnSpcReduction="10000"/>
          </a:bodyPr>
          <a:lstStyle/>
          <a:p>
            <a:pPr marL="0" indent="0" algn="just">
              <a:buNone/>
            </a:pPr>
            <a:r>
              <a:rPr lang="en-US" sz="2000" dirty="0"/>
              <a:t>Objectives: </a:t>
            </a:r>
          </a:p>
          <a:p>
            <a:pPr algn="just"/>
            <a:r>
              <a:rPr lang="en-US" sz="2000" dirty="0"/>
              <a:t>visible and infrared images of hurricanes </a:t>
            </a:r>
          </a:p>
          <a:p>
            <a:pPr algn="just"/>
            <a:r>
              <a:rPr lang="en-US" sz="2000" dirty="0"/>
              <a:t>detection of fires, smoke and particles in the atmosphere, such as dust </a:t>
            </a:r>
          </a:p>
          <a:p>
            <a:pPr algn="just"/>
            <a:r>
              <a:rPr lang="en-US" sz="2000" dirty="0"/>
              <a:t>Cloud properties</a:t>
            </a:r>
          </a:p>
          <a:p>
            <a:pPr algn="just"/>
            <a:r>
              <a:rPr lang="en-US" sz="2000" dirty="0"/>
              <a:t>Land, ice, sea surface temperature</a:t>
            </a:r>
          </a:p>
          <a:p>
            <a:pPr algn="just"/>
            <a:r>
              <a:rPr lang="en-US" sz="2000" dirty="0"/>
              <a:t>Vegetation indices</a:t>
            </a:r>
          </a:p>
          <a:p>
            <a:pPr algn="just"/>
            <a:r>
              <a:rPr lang="en-US" sz="2000" dirty="0"/>
              <a:t>Ocean color and currents</a:t>
            </a:r>
          </a:p>
          <a:p>
            <a:pPr algn="just"/>
            <a:r>
              <a:rPr lang="en-US" sz="2000" dirty="0"/>
              <a:t>Aerosol characteristics </a:t>
            </a:r>
          </a:p>
          <a:p>
            <a:pPr algn="just"/>
            <a:endParaRPr lang="en-GB" sz="2000" dirty="0"/>
          </a:p>
          <a:p>
            <a:pPr marL="0" indent="0" algn="just">
              <a:buNone/>
            </a:pPr>
            <a:endParaRPr lang="en-GB" dirty="0"/>
          </a:p>
        </p:txBody>
      </p:sp>
      <p:sp>
        <p:nvSpPr>
          <p:cNvPr id="4" name="Segnaposto contenuto 2"/>
          <p:cNvSpPr txBox="1">
            <a:spLocks/>
          </p:cNvSpPr>
          <p:nvPr/>
        </p:nvSpPr>
        <p:spPr>
          <a:xfrm>
            <a:off x="323412" y="4808752"/>
            <a:ext cx="11555624" cy="1959413"/>
          </a:xfrm>
          <a:prstGeom prst="rect">
            <a:avLst/>
          </a:prstGeom>
          <a:effectLst>
            <a:outerShdw blurRad="50800" dir="14400000">
              <a:srgbClr val="000000">
                <a:alpha val="40000"/>
              </a:srgbClr>
            </a:outerShdw>
          </a:effectLst>
        </p:spPr>
        <p:txBody>
          <a:bodyPr vert="horz" lIns="91440" tIns="45720" rIns="91440" bIns="45720" rtlCol="0" anchor="ctr">
            <a:normAutofit lnSpcReduction="1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lgn="just">
              <a:buNone/>
            </a:pPr>
            <a:r>
              <a:rPr lang="en-US" sz="2000" dirty="0"/>
              <a:t>The Visible Infrared Imaging Radiometer Suite (VIIRS) </a:t>
            </a:r>
            <a:r>
              <a:rPr lang="en-US" sz="2000" b="1" dirty="0"/>
              <a:t>sensor </a:t>
            </a:r>
            <a:r>
              <a:rPr lang="en-US" sz="2000" dirty="0"/>
              <a:t>collects </a:t>
            </a:r>
            <a:r>
              <a:rPr lang="en-US" sz="2000" b="1" dirty="0"/>
              <a:t>daily visible and infrared </a:t>
            </a:r>
            <a:r>
              <a:rPr lang="en-US" sz="2000" dirty="0"/>
              <a:t>images and global observations of the land, atmosphere, cryosphere and oceans.</a:t>
            </a:r>
          </a:p>
          <a:p>
            <a:pPr marL="0" indent="0" algn="just">
              <a:buNone/>
            </a:pPr>
            <a:endParaRPr lang="en-US" sz="2000" dirty="0"/>
          </a:p>
          <a:p>
            <a:pPr marL="0" indent="0" algn="just">
              <a:buNone/>
            </a:pPr>
            <a:r>
              <a:rPr lang="en-US" sz="2000" dirty="0"/>
              <a:t>Flying on the </a:t>
            </a:r>
            <a:r>
              <a:rPr lang="en-US" sz="2000" b="1" dirty="0"/>
              <a:t>Suomi NPP and NOAA-20 satellite</a:t>
            </a:r>
            <a:r>
              <a:rPr lang="en-US" sz="2000" dirty="0"/>
              <a:t>. VIIRS will also be flown on the JPSS-2, -3 and -4 satellites.</a:t>
            </a:r>
            <a:endParaRPr lang="en-GB" sz="2000" dirty="0"/>
          </a:p>
          <a:p>
            <a:pPr marL="0" indent="0" algn="just">
              <a:buFont typeface="Wingdings 2" charset="2"/>
              <a:buNone/>
            </a:pPr>
            <a:endParaRPr lang="en-GB" dirty="0"/>
          </a:p>
        </p:txBody>
      </p:sp>
      <p:pic>
        <p:nvPicPr>
          <p:cNvPr id="6" name="Picture 2" descr="First Global Image from VIIR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64136" y="2125503"/>
            <a:ext cx="4688532" cy="2344266"/>
          </a:xfrm>
          <a:prstGeom prst="rect">
            <a:avLst/>
          </a:prstGeom>
          <a:noFill/>
          <a:extLst>
            <a:ext uri="{909E8E84-426E-40DD-AFC4-6F175D3DCCD1}">
              <a14:hiddenFill xmlns:a14="http://schemas.microsoft.com/office/drawing/2010/main">
                <a:solidFill>
                  <a:srgbClr val="FFFFFF"/>
                </a:solidFill>
              </a14:hiddenFill>
            </a:ext>
          </a:extLst>
        </p:spPr>
      </p:pic>
      <p:sp>
        <p:nvSpPr>
          <p:cNvPr id="7" name="Rettangolo 6"/>
          <p:cNvSpPr/>
          <p:nvPr/>
        </p:nvSpPr>
        <p:spPr>
          <a:xfrm>
            <a:off x="9927519" y="4462684"/>
            <a:ext cx="1725149" cy="215444"/>
          </a:xfrm>
          <a:prstGeom prst="rect">
            <a:avLst/>
          </a:prstGeom>
        </p:spPr>
        <p:txBody>
          <a:bodyPr wrap="square">
            <a:spAutoFit/>
          </a:bodyPr>
          <a:lstStyle/>
          <a:p>
            <a:r>
              <a:rPr lang="it-IT" sz="800" dirty="0"/>
              <a:t>First global image from </a:t>
            </a:r>
            <a:r>
              <a:rPr lang="it-IT" sz="800" dirty="0" err="1"/>
              <a:t>Viirs</a:t>
            </a:r>
            <a:endParaRPr lang="en-GB" sz="800" dirty="0"/>
          </a:p>
        </p:txBody>
      </p:sp>
    </p:spTree>
    <p:extLst>
      <p:ext uri="{BB962C8B-B14F-4D97-AF65-F5344CB8AC3E}">
        <p14:creationId xmlns:p14="http://schemas.microsoft.com/office/powerpoint/2010/main" val="29638763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PLANET (commercial provider)</a:t>
            </a:r>
          </a:p>
        </p:txBody>
      </p:sp>
      <p:sp>
        <p:nvSpPr>
          <p:cNvPr id="3" name="Segnaposto contenuto 2"/>
          <p:cNvSpPr>
            <a:spLocks noGrp="1"/>
          </p:cNvSpPr>
          <p:nvPr>
            <p:ph idx="1"/>
          </p:nvPr>
        </p:nvSpPr>
        <p:spPr>
          <a:xfrm>
            <a:off x="323411" y="800102"/>
            <a:ext cx="11573313" cy="1036862"/>
          </a:xfrm>
        </p:spPr>
        <p:txBody>
          <a:bodyPr>
            <a:normAutofit/>
          </a:bodyPr>
          <a:lstStyle/>
          <a:p>
            <a:pPr marL="0" indent="0" algn="just">
              <a:buNone/>
            </a:pPr>
            <a:r>
              <a:rPr lang="en-US" sz="2000" dirty="0"/>
              <a:t>Fleet of over 200 earth imaging satellites</a:t>
            </a:r>
            <a:endParaRPr lang="en-GB" sz="2000" dirty="0"/>
          </a:p>
          <a:p>
            <a:pPr marL="0" indent="0" algn="just">
              <a:buNone/>
            </a:pPr>
            <a:endParaRPr lang="en-GB"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619" y="1418829"/>
            <a:ext cx="11015186" cy="3904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descr="Hi-Res SkySat Imagery Now Availab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30258" y="4893600"/>
            <a:ext cx="2468421" cy="1851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011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26921-010D-07AA-4D4A-611170E055AF}"/>
              </a:ext>
            </a:extLst>
          </p:cNvPr>
          <p:cNvSpPr>
            <a:spLocks noGrp="1"/>
          </p:cNvSpPr>
          <p:nvPr>
            <p:ph type="title"/>
          </p:nvPr>
        </p:nvSpPr>
        <p:spPr/>
        <p:txBody>
          <a:bodyPr/>
          <a:lstStyle/>
          <a:p>
            <a:r>
              <a:rPr lang="en-GB" dirty="0"/>
              <a:t>Definitions (2/3)</a:t>
            </a:r>
          </a:p>
        </p:txBody>
      </p:sp>
      <p:sp>
        <p:nvSpPr>
          <p:cNvPr id="3" name="Content Placeholder 2">
            <a:extLst>
              <a:ext uri="{FF2B5EF4-FFF2-40B4-BE49-F238E27FC236}">
                <a16:creationId xmlns:a16="http://schemas.microsoft.com/office/drawing/2014/main" id="{1D97D457-7AF3-C148-194C-49A74A3962BE}"/>
              </a:ext>
            </a:extLst>
          </p:cNvPr>
          <p:cNvSpPr>
            <a:spLocks noGrp="1"/>
          </p:cNvSpPr>
          <p:nvPr>
            <p:ph idx="1"/>
          </p:nvPr>
        </p:nvSpPr>
        <p:spPr>
          <a:xfrm>
            <a:off x="397659" y="1029131"/>
            <a:ext cx="11522198" cy="1763055"/>
          </a:xfrm>
        </p:spPr>
        <p:txBody>
          <a:bodyPr>
            <a:normAutofit/>
          </a:bodyPr>
          <a:lstStyle/>
          <a:p>
            <a:pPr algn="just"/>
            <a:r>
              <a:rPr lang="en-GB" sz="2500" dirty="0"/>
              <a:t>Remote Sensing (RS):</a:t>
            </a:r>
          </a:p>
          <a:p>
            <a:pPr marL="0" indent="0" algn="just">
              <a:buNone/>
            </a:pPr>
            <a:r>
              <a:rPr lang="en-US" sz="2200" dirty="0"/>
              <a:t>The acquisition of information about an object or phenomenon without making physical contact with the object: the term can be applied to acquiring information about the Earth and other planets.</a:t>
            </a:r>
            <a:endParaRPr lang="en-GB" sz="2200" dirty="0"/>
          </a:p>
        </p:txBody>
      </p:sp>
    </p:spTree>
    <p:extLst>
      <p:ext uri="{BB962C8B-B14F-4D97-AF65-F5344CB8AC3E}">
        <p14:creationId xmlns:p14="http://schemas.microsoft.com/office/powerpoint/2010/main" val="34437760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CMEMS (service)</a:t>
            </a:r>
          </a:p>
        </p:txBody>
      </p:sp>
      <p:sp>
        <p:nvSpPr>
          <p:cNvPr id="3" name="Segnaposto contenuto 2"/>
          <p:cNvSpPr>
            <a:spLocks noGrp="1"/>
          </p:cNvSpPr>
          <p:nvPr>
            <p:ph idx="1"/>
          </p:nvPr>
        </p:nvSpPr>
        <p:spPr>
          <a:xfrm>
            <a:off x="323411" y="800101"/>
            <a:ext cx="11573313" cy="3976005"/>
          </a:xfrm>
        </p:spPr>
        <p:txBody>
          <a:bodyPr>
            <a:normAutofit/>
          </a:bodyPr>
          <a:lstStyle/>
          <a:p>
            <a:pPr marL="0" indent="0" algn="just">
              <a:buNone/>
            </a:pPr>
            <a:r>
              <a:rPr lang="en-US" sz="2000" dirty="0"/>
              <a:t>Objectives: </a:t>
            </a:r>
          </a:p>
          <a:p>
            <a:pPr algn="just"/>
            <a:r>
              <a:rPr lang="en-US" sz="2000" dirty="0"/>
              <a:t>maritime safety</a:t>
            </a:r>
          </a:p>
          <a:p>
            <a:pPr algn="just"/>
            <a:r>
              <a:rPr lang="en-US" sz="2000" dirty="0"/>
              <a:t>coastal and marine environment</a:t>
            </a:r>
          </a:p>
          <a:p>
            <a:pPr algn="just"/>
            <a:r>
              <a:rPr lang="en-US" sz="2000" dirty="0"/>
              <a:t>climate and weather forecasting </a:t>
            </a:r>
          </a:p>
          <a:p>
            <a:pPr algn="just"/>
            <a:r>
              <a:rPr lang="en-US" sz="2000" dirty="0"/>
              <a:t>marine resources users</a:t>
            </a:r>
          </a:p>
          <a:p>
            <a:pPr marL="0" indent="0" algn="just">
              <a:buNone/>
            </a:pPr>
            <a:endParaRPr lang="en-US" sz="2000" dirty="0"/>
          </a:p>
          <a:p>
            <a:pPr marL="0" indent="0" algn="just">
              <a:buNone/>
            </a:pPr>
            <a:r>
              <a:rPr lang="en-US" sz="2000" dirty="0"/>
              <a:t>The Copernicus Marine Environment Monitoring Service (CMEMS) provides </a:t>
            </a:r>
            <a:r>
              <a:rPr lang="en-US" sz="2000" b="1" dirty="0"/>
              <a:t>more than 150 specific products</a:t>
            </a:r>
            <a:r>
              <a:rPr lang="en-US" sz="2000" dirty="0"/>
              <a:t>, derived from a combination of ocean </a:t>
            </a:r>
            <a:r>
              <a:rPr lang="en-US" sz="2000" b="1" dirty="0"/>
              <a:t>observations</a:t>
            </a:r>
            <a:r>
              <a:rPr lang="en-US" sz="2000" dirty="0"/>
              <a:t> (measured in the sea), </a:t>
            </a:r>
            <a:r>
              <a:rPr lang="en-US" sz="2000" b="1" dirty="0"/>
              <a:t>satellite remote sensed images </a:t>
            </a:r>
            <a:r>
              <a:rPr lang="en-US" sz="2000" dirty="0"/>
              <a:t>and ocean </a:t>
            </a:r>
            <a:r>
              <a:rPr lang="en-US" sz="2000" b="1" dirty="0"/>
              <a:t>forecast models</a:t>
            </a:r>
            <a:endParaRPr lang="en-GB" sz="2000" b="1" dirty="0"/>
          </a:p>
          <a:p>
            <a:pPr marL="0" indent="0" algn="just">
              <a:buNone/>
            </a:pPr>
            <a:endParaRPr lang="en-GB" dirty="0"/>
          </a:p>
        </p:txBody>
      </p:sp>
    </p:spTree>
    <p:extLst>
      <p:ext uri="{BB962C8B-B14F-4D97-AF65-F5344CB8AC3E}">
        <p14:creationId xmlns:p14="http://schemas.microsoft.com/office/powerpoint/2010/main" val="2167909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ERA5 (product)</a:t>
            </a:r>
          </a:p>
        </p:txBody>
      </p:sp>
      <p:sp>
        <p:nvSpPr>
          <p:cNvPr id="3" name="Segnaposto contenuto 2"/>
          <p:cNvSpPr>
            <a:spLocks noGrp="1"/>
          </p:cNvSpPr>
          <p:nvPr>
            <p:ph idx="1"/>
          </p:nvPr>
        </p:nvSpPr>
        <p:spPr>
          <a:xfrm>
            <a:off x="323411" y="800102"/>
            <a:ext cx="11573313" cy="4400548"/>
          </a:xfrm>
        </p:spPr>
        <p:txBody>
          <a:bodyPr>
            <a:normAutofit/>
          </a:bodyPr>
          <a:lstStyle/>
          <a:p>
            <a:pPr marL="0" indent="0">
              <a:buNone/>
            </a:pPr>
            <a:r>
              <a:rPr lang="en-US" sz="2000" dirty="0"/>
              <a:t>ERA5 is one of the products available in the service named </a:t>
            </a:r>
            <a:r>
              <a:rPr lang="en-US" sz="2000" b="1" dirty="0"/>
              <a:t>Climate Data Store (CDS)</a:t>
            </a:r>
            <a:r>
              <a:rPr lang="en-US" sz="2000" dirty="0"/>
              <a:t>. CDS provides information about the </a:t>
            </a:r>
            <a:r>
              <a:rPr lang="en-US" sz="2000" b="1" dirty="0"/>
              <a:t>past, present and future climate</a:t>
            </a:r>
            <a:r>
              <a:rPr lang="en-US" sz="2000" dirty="0"/>
              <a:t>, on the global, continental, and regional scale.</a:t>
            </a:r>
            <a:endParaRPr lang="en-GB" sz="2000" dirty="0"/>
          </a:p>
          <a:p>
            <a:endParaRPr lang="en-US" sz="2000" dirty="0"/>
          </a:p>
          <a:p>
            <a:pPr marL="0" indent="0">
              <a:buNone/>
            </a:pPr>
            <a:r>
              <a:rPr lang="en-US" sz="2000" b="1" dirty="0"/>
              <a:t>ERA5</a:t>
            </a:r>
            <a:r>
              <a:rPr lang="en-US" sz="2000" dirty="0"/>
              <a:t> provides </a:t>
            </a:r>
            <a:r>
              <a:rPr lang="en-US" sz="2000" b="1" dirty="0"/>
              <a:t>hourly estimates </a:t>
            </a:r>
            <a:r>
              <a:rPr lang="en-US" sz="2000" dirty="0"/>
              <a:t>of a large number of </a:t>
            </a:r>
            <a:r>
              <a:rPr lang="en-US" sz="2000" b="1" dirty="0"/>
              <a:t>atmospheric, land and oceanic climate variables </a:t>
            </a:r>
            <a:r>
              <a:rPr lang="en-US" sz="2000" dirty="0"/>
              <a:t>for the </a:t>
            </a:r>
            <a:r>
              <a:rPr lang="en-US" sz="2000" b="1" dirty="0"/>
              <a:t>past</a:t>
            </a:r>
            <a:r>
              <a:rPr lang="en-US" sz="2000" dirty="0"/>
              <a:t> The data cover the Earth on a </a:t>
            </a:r>
            <a:r>
              <a:rPr lang="en-US" sz="2000" b="1" dirty="0"/>
              <a:t>30km grid </a:t>
            </a:r>
            <a:r>
              <a:rPr lang="en-US" sz="2000" dirty="0"/>
              <a:t>and resolve the atmosphere using 137 levels from the surface up to a height of 80km.</a:t>
            </a:r>
          </a:p>
          <a:p>
            <a:pPr marL="0" indent="0">
              <a:buNone/>
            </a:pPr>
            <a:endParaRPr lang="en-US" sz="2000" dirty="0"/>
          </a:p>
          <a:p>
            <a:pPr marL="0" indent="0">
              <a:buNone/>
            </a:pPr>
            <a:r>
              <a:rPr lang="en-US" sz="2000" dirty="0"/>
              <a:t>ERA5 combines vast amounts of </a:t>
            </a:r>
            <a:r>
              <a:rPr lang="en-US" sz="2000" b="1" dirty="0"/>
              <a:t>historical observations </a:t>
            </a:r>
            <a:r>
              <a:rPr lang="en-US" sz="2000" dirty="0"/>
              <a:t>into global estimates using advanced </a:t>
            </a:r>
            <a:r>
              <a:rPr lang="en-US" sz="2000" b="1" dirty="0"/>
              <a:t>modelling</a:t>
            </a:r>
            <a:r>
              <a:rPr lang="en-US" sz="2000" dirty="0"/>
              <a:t> and </a:t>
            </a:r>
            <a:r>
              <a:rPr lang="en-US" sz="2000" b="1" dirty="0"/>
              <a:t>data assimilation </a:t>
            </a:r>
            <a:r>
              <a:rPr lang="en-US" sz="2000" dirty="0"/>
              <a:t>systems.</a:t>
            </a:r>
          </a:p>
          <a:p>
            <a:pPr marL="0" indent="0" algn="just">
              <a:buNone/>
            </a:pPr>
            <a:endParaRPr lang="en-GB" dirty="0"/>
          </a:p>
        </p:txBody>
      </p:sp>
    </p:spTree>
    <p:extLst>
      <p:ext uri="{BB962C8B-B14F-4D97-AF65-F5344CB8AC3E}">
        <p14:creationId xmlns:p14="http://schemas.microsoft.com/office/powerpoint/2010/main" val="4832567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err="1"/>
              <a:t>WorldCover</a:t>
            </a:r>
            <a:r>
              <a:rPr lang="en-GB" dirty="0"/>
              <a:t> (product)</a:t>
            </a:r>
          </a:p>
        </p:txBody>
      </p:sp>
      <p:sp>
        <p:nvSpPr>
          <p:cNvPr id="3" name="Segnaposto contenuto 2"/>
          <p:cNvSpPr>
            <a:spLocks noGrp="1"/>
          </p:cNvSpPr>
          <p:nvPr>
            <p:ph idx="1"/>
          </p:nvPr>
        </p:nvSpPr>
        <p:spPr>
          <a:xfrm>
            <a:off x="323411" y="800101"/>
            <a:ext cx="11573313" cy="1551213"/>
          </a:xfrm>
        </p:spPr>
        <p:txBody>
          <a:bodyPr>
            <a:normAutofit/>
          </a:bodyPr>
          <a:lstStyle/>
          <a:p>
            <a:pPr marL="0" indent="0" algn="just">
              <a:buNone/>
            </a:pPr>
            <a:r>
              <a:rPr lang="en-US" sz="2000" dirty="0" err="1"/>
              <a:t>WorldCover</a:t>
            </a:r>
            <a:r>
              <a:rPr lang="en-US" sz="2000" dirty="0"/>
              <a:t> provides a new baseline global land cover product at 10 m resolution for 2020 based on Sentinel-1 and Sentinel-2 data.</a:t>
            </a:r>
            <a:endParaRPr lang="en-GB" sz="2000" dirty="0"/>
          </a:p>
          <a:p>
            <a:pPr marL="0" indent="0" algn="just">
              <a:buNone/>
            </a:pPr>
            <a:endParaRPr lang="en-GB" dirty="0"/>
          </a:p>
        </p:txBody>
      </p:sp>
      <p:pic>
        <p:nvPicPr>
          <p:cNvPr id="4" name="Picture 2" descr="Unveil the new WorldCover 2020 live today! - eo science for societ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5139" y="1811384"/>
            <a:ext cx="9926403" cy="47581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082"/>
          <a:stretch/>
        </p:blipFill>
        <p:spPr bwMode="auto">
          <a:xfrm>
            <a:off x="107504" y="5031581"/>
            <a:ext cx="1983378" cy="16840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02793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IMERG (algorithm)</a:t>
            </a:r>
          </a:p>
        </p:txBody>
      </p:sp>
      <p:sp>
        <p:nvSpPr>
          <p:cNvPr id="3" name="Segnaposto contenuto 2"/>
          <p:cNvSpPr>
            <a:spLocks noGrp="1"/>
          </p:cNvSpPr>
          <p:nvPr>
            <p:ph idx="1"/>
          </p:nvPr>
        </p:nvSpPr>
        <p:spPr>
          <a:xfrm>
            <a:off x="323411" y="800103"/>
            <a:ext cx="11573313" cy="1151162"/>
          </a:xfrm>
        </p:spPr>
        <p:txBody>
          <a:bodyPr>
            <a:normAutofit/>
          </a:bodyPr>
          <a:lstStyle/>
          <a:p>
            <a:pPr marL="0" indent="0" algn="just">
              <a:buNone/>
            </a:pPr>
            <a:r>
              <a:rPr lang="en-US" sz="2000" dirty="0"/>
              <a:t>The </a:t>
            </a:r>
            <a:r>
              <a:rPr lang="en-US" sz="2000" b="1" dirty="0"/>
              <a:t>Integrated Multi-</a:t>
            </a:r>
            <a:r>
              <a:rPr lang="en-US" sz="2000" b="1" dirty="0" err="1"/>
              <a:t>satellitE</a:t>
            </a:r>
            <a:r>
              <a:rPr lang="en-US" sz="2000" b="1" dirty="0"/>
              <a:t> Retrievals for GPM (IMERG)</a:t>
            </a:r>
            <a:r>
              <a:rPr lang="en-US" sz="2000" dirty="0"/>
              <a:t> algorithm combines information from the </a:t>
            </a:r>
            <a:r>
              <a:rPr lang="en-US" sz="2000" b="1" dirty="0"/>
              <a:t>GPM satellite constellation </a:t>
            </a:r>
            <a:r>
              <a:rPr lang="en-US" sz="2000" dirty="0"/>
              <a:t>to estimate </a:t>
            </a:r>
            <a:r>
              <a:rPr lang="en-US" sz="2000" dirty="0" err="1"/>
              <a:t>precipation</a:t>
            </a:r>
            <a:r>
              <a:rPr lang="en-US" sz="2000" dirty="0"/>
              <a:t> over the majority of the Earth's surface.</a:t>
            </a:r>
            <a:endParaRPr lang="en-GB" sz="2000" dirty="0"/>
          </a:p>
        </p:txBody>
      </p:sp>
      <p:pic>
        <p:nvPicPr>
          <p:cNvPr id="4" name="Picture 2" descr="IMERG early run half hourly image - lar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4467" y="1697687"/>
            <a:ext cx="8625189" cy="4851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60390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0161B7F-FEA0-49D9-B5CB-4603CAD75152}"/>
              </a:ext>
            </a:extLst>
          </p:cNvPr>
          <p:cNvSpPr>
            <a:spLocks noGrp="1"/>
          </p:cNvSpPr>
          <p:nvPr>
            <p:ph type="ctrTitle"/>
          </p:nvPr>
        </p:nvSpPr>
        <p:spPr/>
        <p:txBody>
          <a:bodyPr>
            <a:normAutofit/>
          </a:bodyPr>
          <a:lstStyle/>
          <a:p>
            <a:r>
              <a:rPr lang="it-IT" dirty="0"/>
              <a:t>Q&amp;A</a:t>
            </a:r>
            <a:br>
              <a:rPr lang="it-IT" dirty="0"/>
            </a:br>
            <a:br>
              <a:rPr lang="it-IT" dirty="0"/>
            </a:br>
            <a:r>
              <a:rPr lang="it-IT" dirty="0"/>
              <a:t>Thanks for </a:t>
            </a:r>
            <a:r>
              <a:rPr lang="it-IT" dirty="0" err="1"/>
              <a:t>your</a:t>
            </a:r>
            <a:r>
              <a:rPr lang="it-IT" dirty="0"/>
              <a:t> </a:t>
            </a:r>
            <a:r>
              <a:rPr lang="it-IT" dirty="0" err="1"/>
              <a:t>attention</a:t>
            </a:r>
            <a:r>
              <a:rPr lang="it-IT" dirty="0"/>
              <a:t> ! </a:t>
            </a:r>
          </a:p>
        </p:txBody>
      </p:sp>
      <p:sp>
        <p:nvSpPr>
          <p:cNvPr id="6" name="Sottotitolo 5">
            <a:extLst>
              <a:ext uri="{FF2B5EF4-FFF2-40B4-BE49-F238E27FC236}">
                <a16:creationId xmlns:a16="http://schemas.microsoft.com/office/drawing/2014/main" id="{36724B20-0F53-4BFB-B163-2D688D0C0563}"/>
              </a:ext>
            </a:extLst>
          </p:cNvPr>
          <p:cNvSpPr>
            <a:spLocks noGrp="1"/>
          </p:cNvSpPr>
          <p:nvPr>
            <p:ph type="subTitle" idx="1"/>
          </p:nvPr>
        </p:nvSpPr>
        <p:spPr/>
        <p:txBody>
          <a:bodyPr/>
          <a:lstStyle/>
          <a:p>
            <a:r>
              <a:rPr lang="it-IT" dirty="0" err="1"/>
              <a:t>Any</a:t>
            </a:r>
            <a:r>
              <a:rPr lang="it-IT" dirty="0"/>
              <a:t> </a:t>
            </a:r>
            <a:r>
              <a:rPr lang="it-IT"/>
              <a:t>doubts?</a:t>
            </a:r>
            <a:endParaRPr lang="it-IT" dirty="0"/>
          </a:p>
        </p:txBody>
      </p:sp>
    </p:spTree>
    <p:extLst>
      <p:ext uri="{BB962C8B-B14F-4D97-AF65-F5344CB8AC3E}">
        <p14:creationId xmlns:p14="http://schemas.microsoft.com/office/powerpoint/2010/main" val="3370034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26921-010D-07AA-4D4A-611170E055AF}"/>
              </a:ext>
            </a:extLst>
          </p:cNvPr>
          <p:cNvSpPr>
            <a:spLocks noGrp="1"/>
          </p:cNvSpPr>
          <p:nvPr>
            <p:ph type="title"/>
          </p:nvPr>
        </p:nvSpPr>
        <p:spPr/>
        <p:txBody>
          <a:bodyPr/>
          <a:lstStyle/>
          <a:p>
            <a:r>
              <a:rPr lang="en-GB" dirty="0"/>
              <a:t>Definitions (3/3)</a:t>
            </a:r>
          </a:p>
        </p:txBody>
      </p:sp>
      <p:sp>
        <p:nvSpPr>
          <p:cNvPr id="3" name="Content Placeholder 2">
            <a:extLst>
              <a:ext uri="{FF2B5EF4-FFF2-40B4-BE49-F238E27FC236}">
                <a16:creationId xmlns:a16="http://schemas.microsoft.com/office/drawing/2014/main" id="{1D97D457-7AF3-C148-194C-49A74A3962BE}"/>
              </a:ext>
            </a:extLst>
          </p:cNvPr>
          <p:cNvSpPr>
            <a:spLocks noGrp="1"/>
          </p:cNvSpPr>
          <p:nvPr>
            <p:ph idx="1"/>
          </p:nvPr>
        </p:nvSpPr>
        <p:spPr>
          <a:xfrm>
            <a:off x="397659" y="1029131"/>
            <a:ext cx="7540996" cy="1813822"/>
          </a:xfrm>
        </p:spPr>
        <p:txBody>
          <a:bodyPr>
            <a:normAutofit/>
          </a:bodyPr>
          <a:lstStyle/>
          <a:p>
            <a:pPr algn="just"/>
            <a:r>
              <a:rPr lang="en-GB" sz="2500" dirty="0"/>
              <a:t>Spatial resolution:</a:t>
            </a:r>
          </a:p>
          <a:p>
            <a:pPr marL="0" indent="0" algn="just">
              <a:buNone/>
            </a:pPr>
            <a:r>
              <a:rPr lang="en-US" sz="2200" dirty="0"/>
              <a:t>Image resolution can be measured in several ways; one of them the physical dimension that represents a pixel of the image.</a:t>
            </a:r>
          </a:p>
          <a:p>
            <a:pPr marL="0" indent="0" algn="just">
              <a:buNone/>
            </a:pPr>
            <a:endParaRPr lang="en-GB" sz="2800" dirty="0"/>
          </a:p>
        </p:txBody>
      </p:sp>
      <p:sp>
        <p:nvSpPr>
          <p:cNvPr id="4" name="Content Placeholder 2">
            <a:extLst>
              <a:ext uri="{FF2B5EF4-FFF2-40B4-BE49-F238E27FC236}">
                <a16:creationId xmlns:a16="http://schemas.microsoft.com/office/drawing/2014/main" id="{1D97D457-7AF3-C148-194C-49A74A3962BE}"/>
              </a:ext>
            </a:extLst>
          </p:cNvPr>
          <p:cNvSpPr txBox="1">
            <a:spLocks/>
          </p:cNvSpPr>
          <p:nvPr/>
        </p:nvSpPr>
        <p:spPr>
          <a:xfrm>
            <a:off x="397659" y="2683691"/>
            <a:ext cx="11522198" cy="2078809"/>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gn="just"/>
            <a:r>
              <a:rPr lang="en-GB" sz="2500" dirty="0"/>
              <a:t>Spectral resolution:</a:t>
            </a:r>
          </a:p>
          <a:p>
            <a:pPr marL="0" indent="0" algn="just">
              <a:buFont typeface="Wingdings 2" charset="2"/>
              <a:buNone/>
            </a:pPr>
            <a:r>
              <a:rPr lang="en-US" sz="2200" dirty="0"/>
              <a:t>Spectral resolution describes the amount of spectral detail in a band. High spectral resolution means its bands are more narrow. Whereas low spectral resolution has broader bands covering, each of them, more of the spectrum.</a:t>
            </a:r>
            <a:endParaRPr lang="en-GB" sz="2800" dirty="0"/>
          </a:p>
          <a:p>
            <a:pPr marL="0" indent="0" algn="just">
              <a:buFont typeface="Wingdings 2" charset="2"/>
              <a:buNone/>
            </a:pPr>
            <a:endParaRPr lang="en-GB" sz="2800" dirty="0"/>
          </a:p>
        </p:txBody>
      </p:sp>
      <p:pic>
        <p:nvPicPr>
          <p:cNvPr id="5" name="Picture 6" descr="Spatial Resolution Comparis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9766" y="1098589"/>
            <a:ext cx="4142234" cy="1712124"/>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1D97D457-7AF3-C148-194C-49A74A3962BE}"/>
              </a:ext>
            </a:extLst>
          </p:cNvPr>
          <p:cNvSpPr txBox="1">
            <a:spLocks/>
          </p:cNvSpPr>
          <p:nvPr/>
        </p:nvSpPr>
        <p:spPr>
          <a:xfrm>
            <a:off x="397660" y="5695949"/>
            <a:ext cx="9225948" cy="2012297"/>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gn="just"/>
            <a:r>
              <a:rPr lang="en-GB" sz="2500" dirty="0"/>
              <a:t>Revisit time:</a:t>
            </a:r>
          </a:p>
          <a:p>
            <a:pPr marL="0" indent="0" algn="just">
              <a:buFont typeface="Wingdings 2" charset="2"/>
              <a:buNone/>
            </a:pPr>
            <a:r>
              <a:rPr lang="en-US" sz="2200" dirty="0"/>
              <a:t>the time elapsed between subsequent observations of the same area of interest</a:t>
            </a:r>
            <a:endParaRPr lang="en-GB" sz="2200" dirty="0"/>
          </a:p>
          <a:p>
            <a:pPr marL="0" indent="0" algn="just">
              <a:buFont typeface="Wingdings 2" charset="2"/>
              <a:buNone/>
            </a:pPr>
            <a:endParaRPr lang="en-GB" sz="2800" dirty="0"/>
          </a:p>
          <a:p>
            <a:pPr marL="0" indent="0" algn="just">
              <a:buFont typeface="Wingdings 2" charset="2"/>
              <a:buNone/>
            </a:pPr>
            <a:endParaRPr lang="en-GB" sz="2800" dirty="0"/>
          </a:p>
        </p:txBody>
      </p:sp>
      <p:pic>
        <p:nvPicPr>
          <p:cNvPr id="7" name="Picture 8" descr="Types of Sensor Resolutions Applicable to Remote Sensing Applications:  Radiometric, Spatial, Spectral and Temporal- One-Stop GIS  (GATE-Geoinformatics 2022)"/>
          <p:cNvPicPr>
            <a:picLocks noChangeAspect="1" noChangeArrowheads="1"/>
          </p:cNvPicPr>
          <p:nvPr/>
        </p:nvPicPr>
        <p:blipFill rotWithShape="1">
          <a:blip r:embed="rId3">
            <a:extLst>
              <a:ext uri="{28A0092B-C50C-407E-A947-70E740481C1C}">
                <a14:useLocalDpi xmlns:a14="http://schemas.microsoft.com/office/drawing/2010/main" val="0"/>
              </a:ext>
            </a:extLst>
          </a:blip>
          <a:srcRect l="1625" t="31293" r="1419" b="41867"/>
          <a:stretch/>
        </p:blipFill>
        <p:spPr bwMode="auto">
          <a:xfrm>
            <a:off x="514400" y="4298917"/>
            <a:ext cx="5040560" cy="9271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Satellites: Revisit time - Revisit to detect a chan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3607" y="4751530"/>
            <a:ext cx="2467397" cy="1989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768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Earth atmosphere</a:t>
            </a:r>
          </a:p>
        </p:txBody>
      </p:sp>
      <p:sp>
        <p:nvSpPr>
          <p:cNvPr id="3" name="Segnaposto contenuto 2"/>
          <p:cNvSpPr>
            <a:spLocks noGrp="1"/>
          </p:cNvSpPr>
          <p:nvPr>
            <p:ph idx="1"/>
          </p:nvPr>
        </p:nvSpPr>
        <p:spPr>
          <a:xfrm>
            <a:off x="323412" y="981075"/>
            <a:ext cx="10554574" cy="2248823"/>
          </a:xfrm>
        </p:spPr>
        <p:txBody>
          <a:bodyPr/>
          <a:lstStyle/>
          <a:p>
            <a:pPr marL="0" indent="0" algn="just">
              <a:buNone/>
            </a:pPr>
            <a:r>
              <a:rPr lang="en-GB" dirty="0"/>
              <a:t>The electromagnetic transparency of the atmosphere allows observations in:</a:t>
            </a:r>
          </a:p>
          <a:p>
            <a:pPr algn="just">
              <a:buFontTx/>
              <a:buChar char="-"/>
            </a:pPr>
            <a:r>
              <a:rPr lang="en-GB" dirty="0"/>
              <a:t>The visible spectrum (</a:t>
            </a:r>
            <a:r>
              <a:rPr lang="it-IT" dirty="0"/>
              <a:t>~</a:t>
            </a:r>
            <a:r>
              <a:rPr lang="en-GB" dirty="0"/>
              <a:t>0,39 – </a:t>
            </a:r>
            <a:r>
              <a:rPr lang="it-IT" dirty="0"/>
              <a:t>~</a:t>
            </a:r>
            <a:r>
              <a:rPr lang="en-GB" dirty="0"/>
              <a:t>0,70 </a:t>
            </a:r>
            <a:r>
              <a:rPr lang="en-GB" dirty="0">
                <a:latin typeface="Symbol" panose="05050102010706020507" pitchFamily="18" charset="2"/>
              </a:rPr>
              <a:t>m</a:t>
            </a:r>
            <a:r>
              <a:rPr lang="en-GB" dirty="0"/>
              <a:t>m)</a:t>
            </a:r>
          </a:p>
          <a:p>
            <a:pPr algn="just">
              <a:buFontTx/>
              <a:buChar char="-"/>
            </a:pPr>
            <a:r>
              <a:rPr lang="en-GB" dirty="0"/>
              <a:t>Part of the infrared spectrum (</a:t>
            </a:r>
            <a:r>
              <a:rPr lang="it-IT" dirty="0"/>
              <a:t>~</a:t>
            </a:r>
            <a:r>
              <a:rPr lang="en-GB" dirty="0"/>
              <a:t>0,70 – </a:t>
            </a:r>
            <a:r>
              <a:rPr lang="it-IT" dirty="0"/>
              <a:t>~</a:t>
            </a:r>
            <a:r>
              <a:rPr lang="en-GB" dirty="0"/>
              <a:t>14 </a:t>
            </a:r>
            <a:r>
              <a:rPr lang="en-GB" dirty="0">
                <a:latin typeface="Symbol" panose="05050102010706020507" pitchFamily="18" charset="2"/>
              </a:rPr>
              <a:t>m</a:t>
            </a:r>
            <a:r>
              <a:rPr lang="en-GB" dirty="0"/>
              <a:t>m)</a:t>
            </a:r>
          </a:p>
          <a:p>
            <a:pPr algn="just">
              <a:buFontTx/>
              <a:buChar char="-"/>
            </a:pPr>
            <a:r>
              <a:rPr lang="en-GB" dirty="0"/>
              <a:t>The radio wave range (</a:t>
            </a:r>
            <a:r>
              <a:rPr lang="it-IT" dirty="0"/>
              <a:t>~</a:t>
            </a:r>
            <a:r>
              <a:rPr lang="en-GB" dirty="0"/>
              <a:t>1 cm – </a:t>
            </a:r>
            <a:r>
              <a:rPr lang="it-IT" dirty="0"/>
              <a:t>~</a:t>
            </a:r>
            <a:r>
              <a:rPr lang="en-GB" dirty="0"/>
              <a:t>11m)</a:t>
            </a:r>
          </a:p>
          <a:p>
            <a:endParaRPr lang="en-GB" dirty="0"/>
          </a:p>
        </p:txBody>
      </p:sp>
      <p:pic>
        <p:nvPicPr>
          <p:cNvPr id="4" name="Picture 2" descr="https://business.esa.int/sites/business/files/resize/figure1-782x4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8939" y="2783857"/>
            <a:ext cx="7059885" cy="3845922"/>
          </a:xfrm>
          <a:prstGeom prst="rect">
            <a:avLst/>
          </a:prstGeom>
          <a:noFill/>
          <a:extLst>
            <a:ext uri="{909E8E84-426E-40DD-AFC4-6F175D3DCCD1}">
              <a14:hiddenFill xmlns:a14="http://schemas.microsoft.com/office/drawing/2010/main">
                <a:solidFill>
                  <a:srgbClr val="FFFFFF"/>
                </a:solidFill>
              </a14:hiddenFill>
            </a:ext>
          </a:extLst>
        </p:spPr>
      </p:pic>
      <p:sp>
        <p:nvSpPr>
          <p:cNvPr id="5" name="Rettangolo 4"/>
          <p:cNvSpPr/>
          <p:nvPr/>
        </p:nvSpPr>
        <p:spPr>
          <a:xfrm>
            <a:off x="7029450" y="6620254"/>
            <a:ext cx="5007513" cy="215444"/>
          </a:xfrm>
          <a:prstGeom prst="rect">
            <a:avLst/>
          </a:prstGeom>
        </p:spPr>
        <p:txBody>
          <a:bodyPr wrap="square">
            <a:spAutoFit/>
          </a:bodyPr>
          <a:lstStyle/>
          <a:p>
            <a:r>
              <a:rPr lang="it-IT" sz="800" dirty="0"/>
              <a:t>(Source: </a:t>
            </a:r>
            <a:r>
              <a:rPr lang="it-IT" sz="800" dirty="0">
                <a:hlinkClick r:id="rId3"/>
              </a:rPr>
              <a:t>http://commons.wikimedia.org/</a:t>
            </a:r>
            <a:r>
              <a:rPr lang="it-IT" sz="800" dirty="0" err="1">
                <a:hlinkClick r:id="rId3"/>
              </a:rPr>
              <a:t>wiki</a:t>
            </a:r>
            <a:r>
              <a:rPr lang="it-IT" sz="800" dirty="0">
                <a:hlinkClick r:id="rId3"/>
              </a:rPr>
              <a:t>/</a:t>
            </a:r>
            <a:r>
              <a:rPr lang="it-IT" sz="800" dirty="0" err="1">
                <a:hlinkClick r:id="rId3"/>
              </a:rPr>
              <a:t>File:Atmospheric_electromagnetic_opacity.svg</a:t>
            </a:r>
            <a:r>
              <a:rPr lang="it-IT" sz="800" dirty="0"/>
              <a:t>)</a:t>
            </a:r>
            <a:endParaRPr lang="en-GB" sz="800" dirty="0"/>
          </a:p>
        </p:txBody>
      </p:sp>
    </p:spTree>
    <p:extLst>
      <p:ext uri="{BB962C8B-B14F-4D97-AF65-F5344CB8AC3E}">
        <p14:creationId xmlns:p14="http://schemas.microsoft.com/office/powerpoint/2010/main" val="1279544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Levels</a:t>
            </a:r>
          </a:p>
        </p:txBody>
      </p:sp>
      <p:sp>
        <p:nvSpPr>
          <p:cNvPr id="3" name="Segnaposto contenuto 2"/>
          <p:cNvSpPr>
            <a:spLocks noGrp="1"/>
          </p:cNvSpPr>
          <p:nvPr>
            <p:ph idx="1"/>
          </p:nvPr>
        </p:nvSpPr>
        <p:spPr>
          <a:xfrm>
            <a:off x="323412" y="981076"/>
            <a:ext cx="10554574" cy="1543050"/>
          </a:xfrm>
        </p:spPr>
        <p:txBody>
          <a:bodyPr/>
          <a:lstStyle/>
          <a:p>
            <a:pPr marL="0" indent="0" algn="just">
              <a:buNone/>
            </a:pPr>
            <a:r>
              <a:rPr lang="en-US" dirty="0"/>
              <a:t>Several satellite products are processed at various levels ranging from Level-0 to Level-4. Level-0 products are raw data at full instrument resolution. At higher levels, data are converted into more useful parameters and formats.</a:t>
            </a:r>
          </a:p>
          <a:p>
            <a:pPr marL="0" indent="0">
              <a:buNone/>
            </a:pPr>
            <a:endParaRPr lang="en-GB" dirty="0"/>
          </a:p>
        </p:txBody>
      </p:sp>
      <p:pic>
        <p:nvPicPr>
          <p:cNvPr id="6"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240" y="2032645"/>
            <a:ext cx="10840910" cy="46840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867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PASSIVE IMAGERY</a:t>
            </a:r>
          </a:p>
        </p:txBody>
      </p:sp>
      <p:sp>
        <p:nvSpPr>
          <p:cNvPr id="3" name="Segnaposto contenuto 2"/>
          <p:cNvSpPr>
            <a:spLocks noGrp="1"/>
          </p:cNvSpPr>
          <p:nvPr>
            <p:ph idx="1"/>
          </p:nvPr>
        </p:nvSpPr>
        <p:spPr>
          <a:xfrm>
            <a:off x="323411" y="981076"/>
            <a:ext cx="11573313" cy="5572124"/>
          </a:xfrm>
        </p:spPr>
        <p:txBody>
          <a:bodyPr>
            <a:normAutofit/>
          </a:bodyPr>
          <a:lstStyle/>
          <a:p>
            <a:pPr algn="just"/>
            <a:r>
              <a:rPr lang="en-GB" sz="2000" dirty="0"/>
              <a:t>Instruments are designed to </a:t>
            </a:r>
            <a:r>
              <a:rPr lang="en-GB" sz="2000" b="1" dirty="0"/>
              <a:t>detect</a:t>
            </a:r>
            <a:r>
              <a:rPr lang="en-GB" sz="2000" dirty="0"/>
              <a:t> electromagnetic emissions from the components of the </a:t>
            </a:r>
            <a:r>
              <a:rPr lang="en-GB" sz="2000" b="1" dirty="0"/>
              <a:t>Earth’s surface &amp; atmosphere</a:t>
            </a:r>
            <a:r>
              <a:rPr lang="en-GB" sz="2000" dirty="0"/>
              <a:t>.</a:t>
            </a:r>
          </a:p>
          <a:p>
            <a:pPr marL="0" indent="0" algn="just">
              <a:buNone/>
            </a:pPr>
            <a:endParaRPr lang="en-GB" sz="2000" dirty="0"/>
          </a:p>
          <a:p>
            <a:pPr algn="just"/>
            <a:r>
              <a:rPr lang="en-GB" sz="2000" dirty="0"/>
              <a:t>Passive imagery is possible depends on the </a:t>
            </a:r>
            <a:r>
              <a:rPr lang="en-GB" sz="2000" b="1" dirty="0"/>
              <a:t>day/night cycle </a:t>
            </a:r>
            <a:r>
              <a:rPr lang="en-GB" sz="2000" dirty="0"/>
              <a:t>and can be degraded or </a:t>
            </a:r>
            <a:r>
              <a:rPr lang="en-GB" sz="2000" b="1" dirty="0"/>
              <a:t>blocked</a:t>
            </a:r>
            <a:r>
              <a:rPr lang="en-GB" sz="2000" dirty="0"/>
              <a:t> by cloud cover.</a:t>
            </a:r>
          </a:p>
          <a:p>
            <a:pPr algn="just"/>
            <a:endParaRPr lang="en-GB" sz="2000" dirty="0"/>
          </a:p>
          <a:p>
            <a:pPr algn="just"/>
            <a:r>
              <a:rPr lang="en-GB" sz="2000" dirty="0"/>
              <a:t>Types of passive imagery:</a:t>
            </a:r>
          </a:p>
          <a:p>
            <a:pPr lvl="1" algn="just"/>
            <a:r>
              <a:rPr lang="en-GB" dirty="0"/>
              <a:t>Panchromatic</a:t>
            </a:r>
          </a:p>
          <a:p>
            <a:pPr lvl="1" algn="just"/>
            <a:r>
              <a:rPr lang="en-GB" dirty="0"/>
              <a:t>Multi-spectral</a:t>
            </a:r>
          </a:p>
          <a:p>
            <a:pPr lvl="1" algn="just"/>
            <a:r>
              <a:rPr lang="en-GB" dirty="0"/>
              <a:t>Pan-sharpened</a:t>
            </a:r>
          </a:p>
          <a:p>
            <a:pPr lvl="1" algn="just"/>
            <a:r>
              <a:rPr lang="en-GB" dirty="0"/>
              <a:t>Hyper-spectral </a:t>
            </a:r>
          </a:p>
          <a:p>
            <a:pPr marL="0" indent="0">
              <a:buNone/>
            </a:pPr>
            <a:endParaRPr lang="en-GB" dirty="0"/>
          </a:p>
        </p:txBody>
      </p:sp>
    </p:spTree>
    <p:extLst>
      <p:ext uri="{BB962C8B-B14F-4D97-AF65-F5344CB8AC3E}">
        <p14:creationId xmlns:p14="http://schemas.microsoft.com/office/powerpoint/2010/main" val="1337978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Panchromatic images</a:t>
            </a:r>
          </a:p>
        </p:txBody>
      </p:sp>
      <p:sp>
        <p:nvSpPr>
          <p:cNvPr id="3" name="Segnaposto contenuto 2"/>
          <p:cNvSpPr>
            <a:spLocks noGrp="1"/>
          </p:cNvSpPr>
          <p:nvPr>
            <p:ph idx="1"/>
          </p:nvPr>
        </p:nvSpPr>
        <p:spPr>
          <a:xfrm>
            <a:off x="323411" y="800101"/>
            <a:ext cx="11573313" cy="3428999"/>
          </a:xfrm>
        </p:spPr>
        <p:txBody>
          <a:bodyPr>
            <a:normAutofit/>
          </a:bodyPr>
          <a:lstStyle/>
          <a:p>
            <a:pPr algn="just"/>
            <a:r>
              <a:rPr lang="en-US" sz="2000" dirty="0"/>
              <a:t>They represent a measure of light intensity over a </a:t>
            </a:r>
            <a:r>
              <a:rPr lang="en-US" sz="2000" b="1" dirty="0"/>
              <a:t>broad range </a:t>
            </a:r>
            <a:r>
              <a:rPr lang="en-US" sz="2000" dirty="0"/>
              <a:t>of the electromagnetic spectrum: this allows the collection of </a:t>
            </a:r>
            <a:r>
              <a:rPr lang="en-US" sz="2000" b="1" dirty="0"/>
              <a:t>more energy </a:t>
            </a:r>
            <a:r>
              <a:rPr lang="en-US" sz="2000" dirty="0"/>
              <a:t>which lead to a </a:t>
            </a:r>
            <a:r>
              <a:rPr lang="en-US" sz="2000" b="1" dirty="0"/>
              <a:t>higher spatial resolution </a:t>
            </a:r>
            <a:r>
              <a:rPr lang="en-US" sz="2000" dirty="0"/>
              <a:t>(up to 30 cm in resolution for the best commercially available satellite instruments).</a:t>
            </a:r>
          </a:p>
          <a:p>
            <a:pPr algn="just"/>
            <a:r>
              <a:rPr lang="en-US" sz="2000" dirty="0"/>
              <a:t>A </a:t>
            </a:r>
            <a:r>
              <a:rPr lang="en-US" sz="2000" b="1" dirty="0"/>
              <a:t>panchromatic image  by visible sensors  </a:t>
            </a:r>
            <a:r>
              <a:rPr lang="en-US" sz="2000" dirty="0"/>
              <a:t>collects for example the light intensity coming from the observed scene in the full visible spectrum. Visible satellite imagery which relies on sunlight reflected up to the satellite can only be obtained during </a:t>
            </a:r>
            <a:r>
              <a:rPr lang="en-US" sz="2000" b="1" dirty="0"/>
              <a:t>daylight</a:t>
            </a:r>
            <a:r>
              <a:rPr lang="en-US" sz="2000" dirty="0"/>
              <a:t>. Here an example displayed in shades of grey. </a:t>
            </a:r>
          </a:p>
          <a:p>
            <a:pPr marL="0" indent="0">
              <a:buNone/>
            </a:pPr>
            <a:endParaRPr lang="en-GB" dirty="0"/>
          </a:p>
        </p:txBody>
      </p:sp>
      <p:sp>
        <p:nvSpPr>
          <p:cNvPr id="4" name="Segnaposto contenuto 2"/>
          <p:cNvSpPr txBox="1">
            <a:spLocks/>
          </p:cNvSpPr>
          <p:nvPr/>
        </p:nvSpPr>
        <p:spPr>
          <a:xfrm>
            <a:off x="323412" y="3486149"/>
            <a:ext cx="6239313" cy="2628901"/>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gn="just"/>
            <a:r>
              <a:rPr lang="en-US" sz="2000" dirty="0"/>
              <a:t>A </a:t>
            </a:r>
            <a:r>
              <a:rPr lang="en-US" sz="2000" b="1" dirty="0"/>
              <a:t>panchromatic image by thermal infrared sensors </a:t>
            </a:r>
            <a:r>
              <a:rPr lang="en-US" sz="2000" dirty="0"/>
              <a:t>is correlated with the temperature of the object emitting that radiation. Because IR is constantly emitted by the Earth and by clouds, it is possible to obtain IR satellite imagery even when the scene is </a:t>
            </a:r>
            <a:r>
              <a:rPr lang="en-US" sz="2000" b="1" dirty="0"/>
              <a:t>not illuminated </a:t>
            </a:r>
            <a:r>
              <a:rPr lang="en-US" sz="2000" dirty="0"/>
              <a:t>by the sun.</a:t>
            </a:r>
          </a:p>
        </p:txBody>
      </p:sp>
      <p:pic>
        <p:nvPicPr>
          <p:cNvPr id="5" name="Picture 2" descr="https://business.esa.int/sites/business/files/resize/figure2-727x535.pn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6000"/>
                    </a14:imgEffect>
                  </a14:imgLayer>
                </a14:imgProps>
              </a:ext>
              <a:ext uri="{28A0092B-C50C-407E-A947-70E740481C1C}">
                <a14:useLocalDpi xmlns:a14="http://schemas.microsoft.com/office/drawing/2010/main" val="0"/>
              </a:ext>
            </a:extLst>
          </a:blip>
          <a:srcRect/>
          <a:stretch>
            <a:fillRect/>
          </a:stretch>
        </p:blipFill>
        <p:spPr bwMode="auto">
          <a:xfrm>
            <a:off x="7115175" y="3372097"/>
            <a:ext cx="4410075" cy="3245379"/>
          </a:xfrm>
          <a:prstGeom prst="rect">
            <a:avLst/>
          </a:prstGeom>
          <a:noFill/>
          <a:extLst>
            <a:ext uri="{909E8E84-426E-40DD-AFC4-6F175D3DCCD1}">
              <a14:hiddenFill xmlns:a14="http://schemas.microsoft.com/office/drawing/2010/main">
                <a:solidFill>
                  <a:srgbClr val="FFFFFF"/>
                </a:solidFill>
              </a14:hiddenFill>
            </a:ext>
          </a:extLst>
        </p:spPr>
      </p:pic>
      <p:sp>
        <p:nvSpPr>
          <p:cNvPr id="6" name="Rettangolo 5"/>
          <p:cNvSpPr/>
          <p:nvPr/>
        </p:nvSpPr>
        <p:spPr>
          <a:xfrm>
            <a:off x="6966519" y="6642556"/>
            <a:ext cx="7292405" cy="215444"/>
          </a:xfrm>
          <a:prstGeom prst="rect">
            <a:avLst/>
          </a:prstGeom>
        </p:spPr>
        <p:txBody>
          <a:bodyPr wrap="square">
            <a:spAutoFit/>
          </a:bodyPr>
          <a:lstStyle/>
          <a:p>
            <a:r>
              <a:rPr lang="it-IT" sz="800" dirty="0" err="1"/>
              <a:t>Panchromatic</a:t>
            </a:r>
            <a:r>
              <a:rPr lang="it-IT" sz="800" dirty="0"/>
              <a:t> image (Source: </a:t>
            </a:r>
            <a:r>
              <a:rPr lang="it-IT" sz="800" dirty="0">
                <a:hlinkClick r:id="rId4"/>
              </a:rPr>
              <a:t>http://www.cscrs.itu.edu.tr/</a:t>
            </a:r>
            <a:r>
              <a:rPr lang="it-IT" sz="800" dirty="0" err="1">
                <a:hlinkClick r:id="rId4"/>
              </a:rPr>
              <a:t>assets</a:t>
            </a:r>
            <a:r>
              <a:rPr lang="it-IT" sz="800" dirty="0">
                <a:hlinkClick r:id="rId4"/>
              </a:rPr>
              <a:t>/</a:t>
            </a:r>
            <a:r>
              <a:rPr lang="it-IT" sz="800" dirty="0" err="1">
                <a:hlinkClick r:id="rId4"/>
              </a:rPr>
              <a:t>downloads</a:t>
            </a:r>
            <a:r>
              <a:rPr lang="it-IT" sz="800" dirty="0">
                <a:hlinkClick r:id="rId4"/>
              </a:rPr>
              <a:t>/PleiadesUserGuide.pdf</a:t>
            </a:r>
            <a:r>
              <a:rPr lang="it-IT" sz="800" dirty="0"/>
              <a:t>)</a:t>
            </a:r>
            <a:endParaRPr lang="en-GB" sz="800" dirty="0"/>
          </a:p>
        </p:txBody>
      </p:sp>
    </p:spTree>
    <p:extLst>
      <p:ext uri="{BB962C8B-B14F-4D97-AF65-F5344CB8AC3E}">
        <p14:creationId xmlns:p14="http://schemas.microsoft.com/office/powerpoint/2010/main" val="2937103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Multi-spectral images</a:t>
            </a:r>
          </a:p>
        </p:txBody>
      </p:sp>
      <p:sp>
        <p:nvSpPr>
          <p:cNvPr id="3" name="Segnaposto contenuto 2"/>
          <p:cNvSpPr>
            <a:spLocks noGrp="1"/>
          </p:cNvSpPr>
          <p:nvPr>
            <p:ph idx="1"/>
          </p:nvPr>
        </p:nvSpPr>
        <p:spPr>
          <a:xfrm>
            <a:off x="323411" y="800101"/>
            <a:ext cx="11573313" cy="2628899"/>
          </a:xfrm>
        </p:spPr>
        <p:txBody>
          <a:bodyPr>
            <a:normAutofit/>
          </a:bodyPr>
          <a:lstStyle/>
          <a:p>
            <a:pPr algn="just"/>
            <a:r>
              <a:rPr lang="en-US" sz="2000" dirty="0"/>
              <a:t>They represent a measure of light intensity in </a:t>
            </a:r>
            <a:r>
              <a:rPr lang="en-US" sz="2000" b="1" dirty="0"/>
              <a:t>several narrow bands </a:t>
            </a:r>
            <a:r>
              <a:rPr lang="en-US" sz="2000" dirty="0"/>
              <a:t>of the electromagnetic spectrum. This will result in </a:t>
            </a:r>
            <a:r>
              <a:rPr lang="en-US" sz="2000" b="1" dirty="0"/>
              <a:t>lower spatial resolution</a:t>
            </a:r>
            <a:r>
              <a:rPr lang="en-US" sz="2000" dirty="0"/>
              <a:t>.</a:t>
            </a:r>
          </a:p>
          <a:p>
            <a:pPr algn="just"/>
            <a:r>
              <a:rPr lang="en-US" sz="2000" dirty="0"/>
              <a:t>A common example of multi-spectral images is the production of </a:t>
            </a:r>
            <a:r>
              <a:rPr lang="en-US" sz="2000" b="1" dirty="0"/>
              <a:t>“natural </a:t>
            </a:r>
            <a:r>
              <a:rPr lang="en-US" sz="2000" b="1" dirty="0" err="1"/>
              <a:t>colour</a:t>
            </a:r>
            <a:r>
              <a:rPr lang="en-US" sz="2000" b="1" dirty="0"/>
              <a:t>” images </a:t>
            </a:r>
            <a:r>
              <a:rPr lang="en-US" sz="2000" dirty="0"/>
              <a:t>(see figure on the left) by the combination of measurements in 3 bands of the visible spectrum, in the same way as is done in classical cameras. </a:t>
            </a:r>
          </a:p>
          <a:p>
            <a:pPr marL="0" indent="0" algn="just">
              <a:buNone/>
            </a:pPr>
            <a:endParaRPr lang="en-GB" dirty="0"/>
          </a:p>
        </p:txBody>
      </p:sp>
      <p:sp>
        <p:nvSpPr>
          <p:cNvPr id="4" name="Segnaposto contenuto 2"/>
          <p:cNvSpPr txBox="1">
            <a:spLocks/>
          </p:cNvSpPr>
          <p:nvPr/>
        </p:nvSpPr>
        <p:spPr>
          <a:xfrm>
            <a:off x="323412" y="2724151"/>
            <a:ext cx="6643107" cy="3893326"/>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gn="just"/>
            <a:r>
              <a:rPr lang="en-US" sz="2000" dirty="0"/>
              <a:t>Multi-spectral images are not restricted to the visible spectrum: measurements can be done in the infrared (IR) fields, ultraviolet (UV), microwave, etc. The figure on the right presents an example of a </a:t>
            </a:r>
            <a:r>
              <a:rPr lang="en-US" sz="2000" b="1" dirty="0"/>
              <a:t>"false </a:t>
            </a:r>
            <a:r>
              <a:rPr lang="en-US" sz="2000" b="1" dirty="0" err="1"/>
              <a:t>colour</a:t>
            </a:r>
            <a:r>
              <a:rPr lang="en-US" sz="2000" b="1" dirty="0"/>
              <a:t>" image</a:t>
            </a:r>
            <a:r>
              <a:rPr lang="en-US" sz="2000" dirty="0"/>
              <a:t>, combining the green band (displayed in blue), the red band (displayed in green) and a near infrared band (displayed in red). This </a:t>
            </a:r>
            <a:r>
              <a:rPr lang="en-US" sz="2000" dirty="0" err="1"/>
              <a:t>visualisation</a:t>
            </a:r>
            <a:r>
              <a:rPr lang="en-US" sz="2000" dirty="0"/>
              <a:t> combination allows highlighting the presence and health of the vegetation: healthy vegetation creates chlorophyll which reflects near-infrared energy, and appears  in darker red on the image.</a:t>
            </a:r>
            <a:endParaRPr lang="en-GB" sz="2000" dirty="0"/>
          </a:p>
        </p:txBody>
      </p:sp>
      <p:sp>
        <p:nvSpPr>
          <p:cNvPr id="6" name="Rettangolo 5"/>
          <p:cNvSpPr/>
          <p:nvPr/>
        </p:nvSpPr>
        <p:spPr>
          <a:xfrm>
            <a:off x="6966519" y="6642556"/>
            <a:ext cx="7292405" cy="215444"/>
          </a:xfrm>
          <a:prstGeom prst="rect">
            <a:avLst/>
          </a:prstGeom>
        </p:spPr>
        <p:txBody>
          <a:bodyPr wrap="square">
            <a:spAutoFit/>
          </a:bodyPr>
          <a:lstStyle/>
          <a:p>
            <a:r>
              <a:rPr lang="it-IT" sz="800" dirty="0" err="1"/>
              <a:t>Panchromatic</a:t>
            </a:r>
            <a:r>
              <a:rPr lang="it-IT" sz="800" dirty="0"/>
              <a:t> image (Source: </a:t>
            </a:r>
            <a:r>
              <a:rPr lang="it-IT" sz="800" dirty="0">
                <a:hlinkClick r:id="rId2"/>
              </a:rPr>
              <a:t>http://www.cscrs.itu.edu.tr/</a:t>
            </a:r>
            <a:r>
              <a:rPr lang="it-IT" sz="800" dirty="0" err="1">
                <a:hlinkClick r:id="rId2"/>
              </a:rPr>
              <a:t>assets</a:t>
            </a:r>
            <a:r>
              <a:rPr lang="it-IT" sz="800" dirty="0">
                <a:hlinkClick r:id="rId2"/>
              </a:rPr>
              <a:t>/</a:t>
            </a:r>
            <a:r>
              <a:rPr lang="it-IT" sz="800" dirty="0" err="1">
                <a:hlinkClick r:id="rId2"/>
              </a:rPr>
              <a:t>downloads</a:t>
            </a:r>
            <a:r>
              <a:rPr lang="it-IT" sz="800" dirty="0">
                <a:hlinkClick r:id="rId2"/>
              </a:rPr>
              <a:t>/PleiadesUserGuide.pdf</a:t>
            </a:r>
            <a:r>
              <a:rPr lang="it-IT" sz="800" dirty="0"/>
              <a:t>)</a:t>
            </a:r>
            <a:endParaRPr lang="en-GB" sz="800" dirty="0"/>
          </a:p>
        </p:txBody>
      </p:sp>
      <p:pic>
        <p:nvPicPr>
          <p:cNvPr id="7"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val="0"/>
              </a:ext>
            </a:extLst>
          </a:blip>
          <a:srcRect l="1728" t="4304" r="51833" b="1302"/>
          <a:stretch/>
        </p:blipFill>
        <p:spPr bwMode="auto">
          <a:xfrm>
            <a:off x="7244080" y="2896392"/>
            <a:ext cx="3021296" cy="2013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val="0"/>
              </a:ext>
            </a:extLst>
          </a:blip>
          <a:srcRect l="52547" t="3939" r="1031" b="1258"/>
          <a:stretch/>
        </p:blipFill>
        <p:spPr bwMode="auto">
          <a:xfrm>
            <a:off x="8980646" y="4595002"/>
            <a:ext cx="3020219" cy="202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78548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tazione">
  <a:themeElements>
    <a:clrScheme name="Personalizzato 2">
      <a:dk1>
        <a:sysClr val="windowText" lastClr="000000"/>
      </a:dk1>
      <a:lt1>
        <a:sysClr val="window" lastClr="FFFFFF"/>
      </a:lt1>
      <a:dk2>
        <a:srgbClr val="212121"/>
      </a:dk2>
      <a:lt2>
        <a:srgbClr val="636363"/>
      </a:lt2>
      <a:accent1>
        <a:srgbClr val="43516A"/>
      </a:accent1>
      <a:accent2>
        <a:srgbClr val="6FEBA0"/>
      </a:accent2>
      <a:accent3>
        <a:srgbClr val="B6DF5E"/>
      </a:accent3>
      <a:accent4>
        <a:srgbClr val="EFB251"/>
      </a:accent4>
      <a:accent5>
        <a:srgbClr val="EF755F"/>
      </a:accent5>
      <a:accent6>
        <a:srgbClr val="ED515C"/>
      </a:accent6>
      <a:hlink>
        <a:srgbClr val="009036"/>
      </a:hlink>
      <a:folHlink>
        <a:srgbClr val="009036"/>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TM03457503[[fn=Citazione]]</Template>
  <TotalTime>735</TotalTime>
  <Words>2514</Words>
  <Application>Microsoft Office PowerPoint</Application>
  <PresentationFormat>Widescreen</PresentationFormat>
  <Paragraphs>219</Paragraphs>
  <Slides>34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Century Gothic</vt:lpstr>
      <vt:lpstr>Symbol</vt:lpstr>
      <vt:lpstr>Wingdings 2</vt:lpstr>
      <vt:lpstr>Citazione</vt:lpstr>
      <vt:lpstr>Earth Observation</vt:lpstr>
      <vt:lpstr>Definitions (1/3)</vt:lpstr>
      <vt:lpstr>Definitions (2/3)</vt:lpstr>
      <vt:lpstr>Definitions (3/3)</vt:lpstr>
      <vt:lpstr>Earth atmosphere</vt:lpstr>
      <vt:lpstr>Levels</vt:lpstr>
      <vt:lpstr>PASSIVE IMAGERY</vt:lpstr>
      <vt:lpstr>Panchromatic images</vt:lpstr>
      <vt:lpstr>Multi-spectral images</vt:lpstr>
      <vt:lpstr>Pan-sharpened images</vt:lpstr>
      <vt:lpstr>Hyper-spectral images</vt:lpstr>
      <vt:lpstr>ACTIVE IMAGERY</vt:lpstr>
      <vt:lpstr>SAR (1/3)</vt:lpstr>
      <vt:lpstr>SAR (2/3)</vt:lpstr>
      <vt:lpstr>SAR (3/3)</vt:lpstr>
      <vt:lpstr>LiDAR (Light Detection And Ranging)</vt:lpstr>
      <vt:lpstr>Radar Altimeter</vt:lpstr>
      <vt:lpstr>Radar Scatterometer</vt:lpstr>
      <vt:lpstr>3D MODELS</vt:lpstr>
      <vt:lpstr>Satellite missions</vt:lpstr>
      <vt:lpstr>European Space Agency (ESA)</vt:lpstr>
      <vt:lpstr>Sentinels (satellites)</vt:lpstr>
      <vt:lpstr>Levels: SAR</vt:lpstr>
      <vt:lpstr>Levels: Multi-spectral</vt:lpstr>
      <vt:lpstr>Proba-V (satellite)</vt:lpstr>
      <vt:lpstr>ENVISAT (Satellite)</vt:lpstr>
      <vt:lpstr>Landsat (satellite) series</vt:lpstr>
      <vt:lpstr>Viirs (instrument)</vt:lpstr>
      <vt:lpstr>PLANET (commercial provider)</vt:lpstr>
      <vt:lpstr>CMEMS (service)</vt:lpstr>
      <vt:lpstr>ERA5 (product)</vt:lpstr>
      <vt:lpstr>WorldCover (product)</vt:lpstr>
      <vt:lpstr>IMERG (algorithm)</vt:lpstr>
      <vt:lpstr>Q&amp;A  Thanks for your attention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Marco Menapace</dc:creator>
  <cp:lastModifiedBy>Cristiano Nattero</cp:lastModifiedBy>
  <cp:revision>44</cp:revision>
  <dcterms:created xsi:type="dcterms:W3CDTF">2022-01-18T10:58:45Z</dcterms:created>
  <dcterms:modified xsi:type="dcterms:W3CDTF">2022-07-13T08:26:09Z</dcterms:modified>
</cp:coreProperties>
</file>